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36576000" cy="20574000"/>
  <p:notesSz cx="6858000" cy="9144000"/>
  <p:embeddedFontLst>
    <p:embeddedFont>
      <p:font typeface="Bree" charset="1" panose="02000806000000020004"/>
      <p:regular r:id="rId9"/>
    </p:embeddedFont>
    <p:embeddedFont>
      <p:font typeface="Bree Serif" charset="1" panose="0200050304000002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svg" Type="http://schemas.openxmlformats.org/officeDocument/2006/relationships/image"/><Relationship Id="rId11" Target="../media/image4.png" Type="http://schemas.openxmlformats.org/officeDocument/2006/relationships/image"/><Relationship Id="rId12" Target="../media/image5.png" Type="http://schemas.openxmlformats.org/officeDocument/2006/relationships/image"/><Relationship Id="rId13" Target="../media/image6.pn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505700"/>
            <a:ext cx="36576000" cy="18836640"/>
          </a:xfrm>
          <a:custGeom>
            <a:avLst/>
            <a:gdLst/>
            <a:ahLst/>
            <a:cxnLst/>
            <a:rect r="r" b="b" t="t" l="l"/>
            <a:pathLst>
              <a:path h="18836640" w="36576000">
                <a:moveTo>
                  <a:pt x="0" y="0"/>
                </a:moveTo>
                <a:lnTo>
                  <a:pt x="36576000" y="0"/>
                </a:lnTo>
                <a:lnTo>
                  <a:pt x="36576000" y="18836640"/>
                </a:lnTo>
                <a:lnTo>
                  <a:pt x="0" y="188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79228" y="12956144"/>
            <a:ext cx="31417543" cy="3599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58"/>
              </a:lnSpc>
            </a:pPr>
            <a:r>
              <a:rPr lang="en-US" sz="26958">
                <a:solidFill>
                  <a:srgbClr val="7A014E"/>
                </a:solidFill>
                <a:latin typeface="Bree"/>
                <a:ea typeface="Bree"/>
                <a:cs typeface="Bree"/>
                <a:sym typeface="Bree"/>
              </a:rPr>
              <a:t>0300 100 0212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32728" y="9616590"/>
            <a:ext cx="24510544" cy="43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39"/>
              </a:lnSpc>
            </a:pPr>
            <a:r>
              <a:rPr lang="en-US" sz="11352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Rydyn ni yma i chi a'ch teulu pryd bynnag y byddwch chi ein hangen ni</a:t>
            </a:r>
          </a:p>
          <a:p>
            <a:pPr algn="ctr">
              <a:lnSpc>
                <a:spcPts val="1123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0" y="7448550"/>
            <a:ext cx="36576000" cy="193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80"/>
              </a:lnSpc>
              <a:spcBef>
                <a:spcPct val="0"/>
              </a:spcBef>
            </a:pPr>
            <a:r>
              <a:rPr lang="en-US" sz="14480" spc="608">
                <a:solidFill>
                  <a:srgbClr val="E10076"/>
                </a:solidFill>
                <a:latin typeface="Bree"/>
                <a:ea typeface="Bree"/>
                <a:cs typeface="Bree"/>
                <a:sym typeface="Bree"/>
              </a:rPr>
              <a:t>ANGEN CYMORTH BWYDO AR Y FRON?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17249627"/>
            <a:ext cx="36576000" cy="3324373"/>
            <a:chOff x="0" y="0"/>
            <a:chExt cx="13108013" cy="11913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08012" cy="1191380"/>
            </a:xfrm>
            <a:custGeom>
              <a:avLst/>
              <a:gdLst/>
              <a:ahLst/>
              <a:cxnLst/>
              <a:rect r="r" b="b" t="t" l="l"/>
              <a:pathLst>
                <a:path h="1191380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1191380"/>
                  </a:lnTo>
                  <a:lnTo>
                    <a:pt x="0" y="1191380"/>
                  </a:lnTo>
                  <a:close/>
                </a:path>
              </a:pathLst>
            </a:custGeom>
            <a:solidFill>
              <a:srgbClr val="2086C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3108013" cy="1162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39495" y="17668899"/>
            <a:ext cx="35297010" cy="2591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  <a:spcBef>
                <a:spcPct val="0"/>
              </a:spcBef>
            </a:pPr>
            <a:r>
              <a:rPr lang="en-US" sz="3399" spc="16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Dydy</a:t>
            </a:r>
            <a:r>
              <a:rPr lang="en-US" sz="3399" spc="16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cost galwadau i'r Llinell Gymorth yn ddim mwy na chost galwadau i rifau yn y DU sy'n dechrau gydag 01 ac 02 a byddant yn rhan o unrhyw funudau cynhwysol sy'n berthnasol i'ch darparwr a'ch pecyn galwadau. Mae Llinell Gymorth Genedlaethol Bwydo ar y Fron yn cael ei darparu gan y Gymdeithas Mamau sy'n Bwydo ar y Fron (elusen gofrestredig yng Nghymru a Lloegr rhif 280537) a'r Rhwydwaith Bwydo ar y Fron (elusen gofrestredig yn yr Alban rhif SC027007) a chaiff ei hariannu gan yr Adran Iechyd a Gofal Cymdeithasol a Llywodraeth yr Alban. Roedd modd cynhyrchu’r adnoddau hyn yn Gymraeg diolch i gyllid a dderbyniwyd gan Lywodraeth Cymru. Mae'r Rhwydwaith Bwydo ar y Fron yn gwmni cyfyngedig trwy warant sydd wedi'i gofrestru yn yr Alban. Cwmni Rhif 330639.</a:t>
            </a:r>
          </a:p>
          <a:p>
            <a:pPr algn="ctr">
              <a:lnSpc>
                <a:spcPts val="339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9071616" y="16104175"/>
            <a:ext cx="18432768" cy="46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499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Ariennir ga</a:t>
            </a:r>
            <a:r>
              <a:rPr lang="en-US" sz="3499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n yr Adran Iechyd a Gofal Cymdeithasol a Llywodraeth yr Alban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6013064" y="1861640"/>
            <a:ext cx="8505536" cy="4624885"/>
          </a:xfrm>
          <a:custGeom>
            <a:avLst/>
            <a:gdLst/>
            <a:ahLst/>
            <a:cxnLst/>
            <a:rect r="r" b="b" t="t" l="l"/>
            <a:pathLst>
              <a:path h="4624885" w="8505536">
                <a:moveTo>
                  <a:pt x="0" y="0"/>
                </a:moveTo>
                <a:lnTo>
                  <a:pt x="8505536" y="0"/>
                </a:lnTo>
                <a:lnTo>
                  <a:pt x="8505536" y="4624885"/>
                </a:lnTo>
                <a:lnTo>
                  <a:pt x="0" y="4624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9495" y="15168102"/>
            <a:ext cx="3660626" cy="1738797"/>
          </a:xfrm>
          <a:custGeom>
            <a:avLst/>
            <a:gdLst/>
            <a:ahLst/>
            <a:cxnLst/>
            <a:rect r="r" b="b" t="t" l="l"/>
            <a:pathLst>
              <a:path h="1738797" w="3660626">
                <a:moveTo>
                  <a:pt x="0" y="0"/>
                </a:moveTo>
                <a:lnTo>
                  <a:pt x="3660626" y="0"/>
                </a:lnTo>
                <a:lnTo>
                  <a:pt x="3660626" y="1738797"/>
                </a:lnTo>
                <a:lnTo>
                  <a:pt x="0" y="17387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265832" y="15222341"/>
            <a:ext cx="5670673" cy="1630319"/>
          </a:xfrm>
          <a:custGeom>
            <a:avLst/>
            <a:gdLst/>
            <a:ahLst/>
            <a:cxnLst/>
            <a:rect r="r" b="b" t="t" l="l"/>
            <a:pathLst>
              <a:path h="1630319" w="5670673">
                <a:moveTo>
                  <a:pt x="0" y="0"/>
                </a:moveTo>
                <a:lnTo>
                  <a:pt x="5670673" y="0"/>
                </a:lnTo>
                <a:lnTo>
                  <a:pt x="5670673" y="1630319"/>
                </a:lnTo>
                <a:lnTo>
                  <a:pt x="0" y="163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23257" y="557609"/>
            <a:ext cx="12223623" cy="6379874"/>
          </a:xfrm>
          <a:custGeom>
            <a:avLst/>
            <a:gdLst/>
            <a:ahLst/>
            <a:cxnLst/>
            <a:rect r="r" b="b" t="t" l="l"/>
            <a:pathLst>
              <a:path h="6379874" w="12223623">
                <a:moveTo>
                  <a:pt x="0" y="0"/>
                </a:moveTo>
                <a:lnTo>
                  <a:pt x="12223623" y="0"/>
                </a:lnTo>
                <a:lnTo>
                  <a:pt x="12223623" y="6379874"/>
                </a:lnTo>
                <a:lnTo>
                  <a:pt x="0" y="6379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3111" r="-387" b="-49227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505700"/>
            <a:ext cx="36576000" cy="18836640"/>
          </a:xfrm>
          <a:custGeom>
            <a:avLst/>
            <a:gdLst/>
            <a:ahLst/>
            <a:cxnLst/>
            <a:rect r="r" b="b" t="t" l="l"/>
            <a:pathLst>
              <a:path h="18836640" w="36576000">
                <a:moveTo>
                  <a:pt x="0" y="0"/>
                </a:moveTo>
                <a:lnTo>
                  <a:pt x="36576000" y="0"/>
                </a:lnTo>
                <a:lnTo>
                  <a:pt x="36576000" y="18836640"/>
                </a:lnTo>
                <a:lnTo>
                  <a:pt x="0" y="188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104720" y="7142688"/>
            <a:ext cx="20366561" cy="4340288"/>
            <a:chOff x="0" y="0"/>
            <a:chExt cx="27155415" cy="57870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2155658"/>
              <a:ext cx="1591562" cy="1591562"/>
            </a:xfrm>
            <a:custGeom>
              <a:avLst/>
              <a:gdLst/>
              <a:ahLst/>
              <a:cxnLst/>
              <a:rect r="r" b="b" t="t" l="l"/>
              <a:pathLst>
                <a:path h="1591562" w="1591562">
                  <a:moveTo>
                    <a:pt x="0" y="0"/>
                  </a:moveTo>
                  <a:lnTo>
                    <a:pt x="1591562" y="0"/>
                  </a:lnTo>
                  <a:lnTo>
                    <a:pt x="1591562" y="1591562"/>
                  </a:lnTo>
                  <a:lnTo>
                    <a:pt x="0" y="159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93843" y="2249548"/>
              <a:ext cx="22747526" cy="1187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17"/>
                </a:lnSpc>
              </a:pPr>
              <a:r>
                <a:rPr lang="en-US" sz="6617" spc="866">
                  <a:solidFill>
                    <a:srgbClr val="E1007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NationalBreastfeedingHelpline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7685" cy="1581912"/>
            </a:xfrm>
            <a:custGeom>
              <a:avLst/>
              <a:gdLst/>
              <a:ahLst/>
              <a:cxnLst/>
              <a:rect r="r" b="b" t="t" l="l"/>
              <a:pathLst>
                <a:path h="1581912" w="1587685">
                  <a:moveTo>
                    <a:pt x="0" y="0"/>
                  </a:moveTo>
                  <a:lnTo>
                    <a:pt x="1587685" y="0"/>
                  </a:lnTo>
                  <a:lnTo>
                    <a:pt x="1587685" y="1581912"/>
                  </a:lnTo>
                  <a:lnTo>
                    <a:pt x="0" y="1581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202563" y="-133350"/>
              <a:ext cx="25952851" cy="15700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94"/>
                </a:lnSpc>
                <a:spcBef>
                  <a:spcPct val="0"/>
                </a:spcBef>
              </a:pPr>
              <a:r>
                <a:rPr lang="en-US" sz="7210" spc="944">
                  <a:solidFill>
                    <a:srgbClr val="E1007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National Breastfeeding Helpline UK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0" y="4043844"/>
              <a:ext cx="1743207" cy="1743207"/>
            </a:xfrm>
            <a:custGeom>
              <a:avLst/>
              <a:gdLst/>
              <a:ahLst/>
              <a:cxnLst/>
              <a:rect r="r" b="b" t="t" l="l"/>
              <a:pathLst>
                <a:path h="1743207" w="1743207">
                  <a:moveTo>
                    <a:pt x="0" y="0"/>
                  </a:moveTo>
                  <a:lnTo>
                    <a:pt x="1743207" y="0"/>
                  </a:lnTo>
                  <a:lnTo>
                    <a:pt x="1743207" y="1743207"/>
                  </a:lnTo>
                  <a:lnTo>
                    <a:pt x="0" y="1743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743207" y="3900969"/>
              <a:ext cx="24803536" cy="16001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109"/>
                </a:lnSpc>
              </a:pPr>
              <a:r>
                <a:rPr lang="en-US" sz="7221" spc="945">
                  <a:solidFill>
                    <a:srgbClr val="E1007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www.breastfeedingnetwork.org.uk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289274" y="11606801"/>
            <a:ext cx="29329950" cy="3938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0"/>
              </a:lnSpc>
            </a:pPr>
            <a:r>
              <a:rPr lang="en-US" sz="9400">
                <a:solidFill>
                  <a:srgbClr val="7A014E"/>
                </a:solidFill>
                <a:latin typeface="Bree Serif"/>
                <a:ea typeface="Bree Serif"/>
                <a:cs typeface="Bree Serif"/>
                <a:sym typeface="Bree Serif"/>
              </a:rPr>
              <a:t>Cymorth bwydo ar y fron seiliedig ar dystiolaeth, sy’n gyfeillgar,</a:t>
            </a:r>
            <a:r>
              <a:rPr lang="en-US" sz="9400">
                <a:solidFill>
                  <a:srgbClr val="7A014E"/>
                </a:solidFill>
                <a:latin typeface="Bree Serif"/>
                <a:ea typeface="Bree Serif"/>
                <a:cs typeface="Bree Serif"/>
                <a:sym typeface="Bree Serif"/>
              </a:rPr>
              <a:t> yn gefnogol i bawb ac yn gwbl anfeirniadol; lle bynnag rydych chi ar eich taith fwydo.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6013064" y="1861640"/>
            <a:ext cx="8505536" cy="4624885"/>
          </a:xfrm>
          <a:custGeom>
            <a:avLst/>
            <a:gdLst/>
            <a:ahLst/>
            <a:cxnLst/>
            <a:rect r="r" b="b" t="t" l="l"/>
            <a:pathLst>
              <a:path h="4624885" w="8505536">
                <a:moveTo>
                  <a:pt x="0" y="0"/>
                </a:moveTo>
                <a:lnTo>
                  <a:pt x="8505536" y="0"/>
                </a:lnTo>
                <a:lnTo>
                  <a:pt x="8505536" y="4624885"/>
                </a:lnTo>
                <a:lnTo>
                  <a:pt x="0" y="4624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17249627"/>
            <a:ext cx="36576000" cy="3324373"/>
            <a:chOff x="0" y="0"/>
            <a:chExt cx="13108013" cy="11913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108012" cy="1191380"/>
            </a:xfrm>
            <a:custGeom>
              <a:avLst/>
              <a:gdLst/>
              <a:ahLst/>
              <a:cxnLst/>
              <a:rect r="r" b="b" t="t" l="l"/>
              <a:pathLst>
                <a:path h="1191380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1191380"/>
                  </a:lnTo>
                  <a:lnTo>
                    <a:pt x="0" y="1191380"/>
                  </a:lnTo>
                  <a:close/>
                </a:path>
              </a:pathLst>
            </a:custGeom>
            <a:solidFill>
              <a:srgbClr val="2086C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13108013" cy="1162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39495" y="17668899"/>
            <a:ext cx="35297010" cy="2591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  <a:spcBef>
                <a:spcPct val="0"/>
              </a:spcBef>
            </a:pPr>
            <a:r>
              <a:rPr lang="en-US" sz="3399" spc="16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Dydy</a:t>
            </a:r>
            <a:r>
              <a:rPr lang="en-US" sz="3399" spc="16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cost galwadau i'r Llinell Gymorth yn ddim mwy na chost galwadau i rifau yn y DU sy'n dechrau gydag 01 ac 02 a byddant yn rhan o unrhyw funudau cynhwysol sy'n berthnasol i'ch darparwr a'ch pecyn galwadau. Mae Llinell Gymorth Genedlaethol Bwydo ar y Fron yn cael ei darparu gan y Gymdeithas Mamau sy'n Bwydo ar y Fron (elusen gofrestredig yng Nghymru a Lloegr rhif 280537) a'r Rhwydwaith Bwydo ar y Fron (elusen gofrestredig yn yr Alban rhif SC027007) a chaiff ei hariannu gan yr Adran Iechyd a Gofal Cymdeithasol a Llywodraeth yr Alban. Roedd modd cynhyrchu’r adnoddau hyn yn Gymraeg diolch i gyllid a dderbyniwyd gan Lywodraeth Cymru. Mae'r Rhwydwaith Bwydo ar y Fron yn gwmni cyfyngedig trwy warant sydd wedi'i gofrestru yn yr Alban. Cwmni Rhif 330639.</a:t>
            </a:r>
          </a:p>
          <a:p>
            <a:pPr algn="ctr">
              <a:lnSpc>
                <a:spcPts val="33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071616" y="16104175"/>
            <a:ext cx="18432768" cy="46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499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Ariennir ga</a:t>
            </a:r>
            <a:r>
              <a:rPr lang="en-US" sz="3499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n yr Adran Iechyd a Gofal Cymdeithasol a Llywodraeth yr Alban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39495" y="15168102"/>
            <a:ext cx="3660626" cy="1738797"/>
          </a:xfrm>
          <a:custGeom>
            <a:avLst/>
            <a:gdLst/>
            <a:ahLst/>
            <a:cxnLst/>
            <a:rect r="r" b="b" t="t" l="l"/>
            <a:pathLst>
              <a:path h="1738797" w="3660626">
                <a:moveTo>
                  <a:pt x="0" y="0"/>
                </a:moveTo>
                <a:lnTo>
                  <a:pt x="3660626" y="0"/>
                </a:lnTo>
                <a:lnTo>
                  <a:pt x="3660626" y="1738797"/>
                </a:lnTo>
                <a:lnTo>
                  <a:pt x="0" y="1738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0265832" y="15222341"/>
            <a:ext cx="5670673" cy="1630319"/>
          </a:xfrm>
          <a:custGeom>
            <a:avLst/>
            <a:gdLst/>
            <a:ahLst/>
            <a:cxnLst/>
            <a:rect r="r" b="b" t="t" l="l"/>
            <a:pathLst>
              <a:path h="1630319" w="5670673">
                <a:moveTo>
                  <a:pt x="0" y="0"/>
                </a:moveTo>
                <a:lnTo>
                  <a:pt x="5670673" y="0"/>
                </a:lnTo>
                <a:lnTo>
                  <a:pt x="5670673" y="1630319"/>
                </a:lnTo>
                <a:lnTo>
                  <a:pt x="0" y="16303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23257" y="557609"/>
            <a:ext cx="12223623" cy="6379874"/>
          </a:xfrm>
          <a:custGeom>
            <a:avLst/>
            <a:gdLst/>
            <a:ahLst/>
            <a:cxnLst/>
            <a:rect r="r" b="b" t="t" l="l"/>
            <a:pathLst>
              <a:path h="6379874" w="12223623">
                <a:moveTo>
                  <a:pt x="0" y="0"/>
                </a:moveTo>
                <a:lnTo>
                  <a:pt x="12223623" y="0"/>
                </a:lnTo>
                <a:lnTo>
                  <a:pt x="12223623" y="6379874"/>
                </a:lnTo>
                <a:lnTo>
                  <a:pt x="0" y="6379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43111" r="-387" b="-49227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505700"/>
            <a:ext cx="36576000" cy="18836640"/>
          </a:xfrm>
          <a:custGeom>
            <a:avLst/>
            <a:gdLst/>
            <a:ahLst/>
            <a:cxnLst/>
            <a:rect r="r" b="b" t="t" l="l"/>
            <a:pathLst>
              <a:path h="18836640" w="36576000">
                <a:moveTo>
                  <a:pt x="0" y="0"/>
                </a:moveTo>
                <a:lnTo>
                  <a:pt x="36576000" y="0"/>
                </a:lnTo>
                <a:lnTo>
                  <a:pt x="36576000" y="18836640"/>
                </a:lnTo>
                <a:lnTo>
                  <a:pt x="0" y="1883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013064" y="1861640"/>
            <a:ext cx="8505536" cy="4624885"/>
          </a:xfrm>
          <a:custGeom>
            <a:avLst/>
            <a:gdLst/>
            <a:ahLst/>
            <a:cxnLst/>
            <a:rect r="r" b="b" t="t" l="l"/>
            <a:pathLst>
              <a:path h="4624885" w="8505536">
                <a:moveTo>
                  <a:pt x="0" y="0"/>
                </a:moveTo>
                <a:lnTo>
                  <a:pt x="8505536" y="0"/>
                </a:lnTo>
                <a:lnTo>
                  <a:pt x="8505536" y="4624885"/>
                </a:lnTo>
                <a:lnTo>
                  <a:pt x="0" y="4624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01749" y="5400749"/>
            <a:ext cx="9772502" cy="9772502"/>
          </a:xfrm>
          <a:custGeom>
            <a:avLst/>
            <a:gdLst/>
            <a:ahLst/>
            <a:cxnLst/>
            <a:rect r="r" b="b" t="t" l="l"/>
            <a:pathLst>
              <a:path h="9772502" w="9772502">
                <a:moveTo>
                  <a:pt x="0" y="0"/>
                </a:moveTo>
                <a:lnTo>
                  <a:pt x="9772502" y="0"/>
                </a:lnTo>
                <a:lnTo>
                  <a:pt x="9772502" y="9772502"/>
                </a:lnTo>
                <a:lnTo>
                  <a:pt x="0" y="9772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670218" y="5936786"/>
            <a:ext cx="9235565" cy="9235565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0" y="17249627"/>
            <a:ext cx="36576000" cy="3324373"/>
            <a:chOff x="0" y="0"/>
            <a:chExt cx="13108013" cy="11913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08012" cy="1191380"/>
            </a:xfrm>
            <a:custGeom>
              <a:avLst/>
              <a:gdLst/>
              <a:ahLst/>
              <a:cxnLst/>
              <a:rect r="r" b="b" t="t" l="l"/>
              <a:pathLst>
                <a:path h="1191380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1191380"/>
                  </a:lnTo>
                  <a:lnTo>
                    <a:pt x="0" y="1191380"/>
                  </a:lnTo>
                  <a:close/>
                </a:path>
              </a:pathLst>
            </a:custGeom>
            <a:solidFill>
              <a:srgbClr val="2086C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3108013" cy="1162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39495" y="15168102"/>
            <a:ext cx="3660626" cy="1738797"/>
          </a:xfrm>
          <a:custGeom>
            <a:avLst/>
            <a:gdLst/>
            <a:ahLst/>
            <a:cxnLst/>
            <a:rect r="r" b="b" t="t" l="l"/>
            <a:pathLst>
              <a:path h="1738797" w="3660626">
                <a:moveTo>
                  <a:pt x="0" y="0"/>
                </a:moveTo>
                <a:lnTo>
                  <a:pt x="3660626" y="0"/>
                </a:lnTo>
                <a:lnTo>
                  <a:pt x="3660626" y="1738797"/>
                </a:lnTo>
                <a:lnTo>
                  <a:pt x="0" y="17387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265832" y="15222341"/>
            <a:ext cx="5670673" cy="1630319"/>
          </a:xfrm>
          <a:custGeom>
            <a:avLst/>
            <a:gdLst/>
            <a:ahLst/>
            <a:cxnLst/>
            <a:rect r="r" b="b" t="t" l="l"/>
            <a:pathLst>
              <a:path h="1630319" w="5670673">
                <a:moveTo>
                  <a:pt x="0" y="0"/>
                </a:moveTo>
                <a:lnTo>
                  <a:pt x="5670673" y="0"/>
                </a:lnTo>
                <a:lnTo>
                  <a:pt x="5670673" y="1630319"/>
                </a:lnTo>
                <a:lnTo>
                  <a:pt x="0" y="16303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23257" y="557609"/>
            <a:ext cx="12223623" cy="6379874"/>
          </a:xfrm>
          <a:custGeom>
            <a:avLst/>
            <a:gdLst/>
            <a:ahLst/>
            <a:cxnLst/>
            <a:rect r="r" b="b" t="t" l="l"/>
            <a:pathLst>
              <a:path h="6379874" w="12223623">
                <a:moveTo>
                  <a:pt x="0" y="0"/>
                </a:moveTo>
                <a:lnTo>
                  <a:pt x="12223623" y="0"/>
                </a:lnTo>
                <a:lnTo>
                  <a:pt x="12223623" y="6379874"/>
                </a:lnTo>
                <a:lnTo>
                  <a:pt x="0" y="63798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43111" r="-387" b="-49227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763927" y="4974060"/>
            <a:ext cx="5050854" cy="1784323"/>
            <a:chOff x="0" y="0"/>
            <a:chExt cx="665133" cy="23497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5133" cy="234973"/>
            </a:xfrm>
            <a:custGeom>
              <a:avLst/>
              <a:gdLst/>
              <a:ahLst/>
              <a:cxnLst/>
              <a:rect r="r" b="b" t="t" l="l"/>
              <a:pathLst>
                <a:path h="234973" w="665133">
                  <a:moveTo>
                    <a:pt x="0" y="0"/>
                  </a:moveTo>
                  <a:lnTo>
                    <a:pt x="665133" y="0"/>
                  </a:lnTo>
                  <a:lnTo>
                    <a:pt x="665133" y="234973"/>
                  </a:lnTo>
                  <a:lnTo>
                    <a:pt x="0" y="2349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66675"/>
              <a:ext cx="665133" cy="168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39495" y="17668899"/>
            <a:ext cx="35297010" cy="2591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  <a:spcBef>
                <a:spcPct val="0"/>
              </a:spcBef>
            </a:pPr>
            <a:r>
              <a:rPr lang="en-US" sz="3399" spc="16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Dydy</a:t>
            </a:r>
            <a:r>
              <a:rPr lang="en-US" sz="3399" spc="16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cost galwadau i'r Llinell Gymorth yn ddim mwy na chost galwadau i rifau yn y DU sy'n dechrau gydag 01 ac 02 a byddant yn rhan o unrhyw funudau cynhwysol sy'n berthnasol i'ch darparwr a'ch pecyn galwadau. Mae Llinell Gymorth Genedlaethol Bwydo ar y Fron yn cael ei darparu gan y Gymdeithas Mamau sy'n Bwydo ar y Fron (elusen gofrestredig yng Nghymru a Lloegr rhif 280537) a'r Rhwydwaith Bwydo ar y Fron (elusen gofrestredig yn yr Alban rhif SC027007) a chaiff ei hariannu gan yr Adran Iechyd a Gofal Cymdeithasol a Llywodraeth yr Alban. Roedd modd cynhyrchu’r adnoddau hyn yn Gymraeg diolch i gyllid a dderbyniwyd gan Lywodraeth Cymru. Mae'r Rhwydwaith Bwydo ar y Fron yn gwmni cyfyngedig trwy warant sydd wedi'i gofrestru yn yr Alban. Cwmni Rhif 330639.</a:t>
            </a:r>
          </a:p>
          <a:p>
            <a:pPr algn="ctr">
              <a:lnSpc>
                <a:spcPts val="33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071616" y="16104175"/>
            <a:ext cx="18432768" cy="46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499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Ariennir ga</a:t>
            </a:r>
            <a:r>
              <a:rPr lang="en-US" sz="3499">
                <a:solidFill>
                  <a:srgbClr val="E10076"/>
                </a:solidFill>
                <a:latin typeface="Bree Serif"/>
                <a:ea typeface="Bree Serif"/>
                <a:cs typeface="Bree Serif"/>
                <a:sym typeface="Bree Serif"/>
              </a:rPr>
              <a:t>n yr Adran Iechyd a Gofal Cymdeithasol a Llywodraeth yr Alban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DAGwhK49THY</dc:identifier>
  <dcterms:modified xsi:type="dcterms:W3CDTF">2011-08-01T06:04:30Z</dcterms:modified>
  <cp:revision>1</cp:revision>
  <dc:title>NBH Welsh 24/7 Waiting Room</dc:title>
</cp:coreProperties>
</file>