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Lst>
  <p:sldSz cx="36576000" cy="20574000"/>
  <p:notesSz cx="6858000" cy="9144000"/>
  <p:embeddedFontLst>
    <p:embeddedFont>
      <p:font typeface="Bree" charset="1" panose="02000806000000020004"/>
      <p:regular r:id="rId11"/>
    </p:embeddedFont>
    <p:embeddedFont>
      <p:font typeface="Bree Serif" charset="1" panose="02000503040000020004"/>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fonts/font11.fntdata" Type="http://schemas.openxmlformats.org/officeDocument/2006/relationships/font"/><Relationship Id="rId12" Target="fonts/font12.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png" Type="http://schemas.openxmlformats.org/officeDocument/2006/relationships/image"/><Relationship Id="rId11" Target="../media/image3.svg" Type="http://schemas.openxmlformats.org/officeDocument/2006/relationships/image"/><Relationship Id="rId12" Target="../media/image4.png" Type="http://schemas.openxmlformats.org/officeDocument/2006/relationships/image"/><Relationship Id="rId13" Target="../media/image5.png" Type="http://schemas.openxmlformats.org/officeDocument/2006/relationships/image"/><Relationship Id="rId14" Target="../media/image6.png" Type="http://schemas.openxmlformats.org/officeDocument/2006/relationships/image"/><Relationship Id="rId15" Target="../media/image14.png" Type="http://schemas.openxmlformats.org/officeDocument/2006/relationships/image"/><Relationship Id="rId16" Target="../media/image15.svg" Type="http://schemas.openxmlformats.org/officeDocument/2006/relationships/image"/><Relationship Id="rId2" Target="../media/image1.png" Type="http://schemas.openxmlformats.org/officeDocument/2006/relationships/image"/><Relationship Id="rId3" Target="../media/image7.png" Type="http://schemas.openxmlformats.org/officeDocument/2006/relationships/image"/><Relationship Id="rId4" Target="../media/image8.png" Type="http://schemas.openxmlformats.org/officeDocument/2006/relationships/image"/><Relationship Id="rId5" Target="../media/image9.png" Type="http://schemas.openxmlformats.org/officeDocument/2006/relationships/image"/><Relationship Id="rId6" Target="../media/image10.png" Type="http://schemas.openxmlformats.org/officeDocument/2006/relationships/image"/><Relationship Id="rId7" Target="../media/image11.png" Type="http://schemas.openxmlformats.org/officeDocument/2006/relationships/image"/><Relationship Id="rId8" Target="../media/image12.png" Type="http://schemas.openxmlformats.org/officeDocument/2006/relationships/image"/><Relationship Id="rId9" Target="../media/image1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png" Type="http://schemas.openxmlformats.org/officeDocument/2006/relationships/image"/><Relationship Id="rId11" Target="../media/image3.svg" Type="http://schemas.openxmlformats.org/officeDocument/2006/relationships/image"/><Relationship Id="rId12" Target="../media/image4.png" Type="http://schemas.openxmlformats.org/officeDocument/2006/relationships/image"/><Relationship Id="rId13" Target="../media/image5.png" Type="http://schemas.openxmlformats.org/officeDocument/2006/relationships/image"/><Relationship Id="rId14" Target="../media/image6.png" Type="http://schemas.openxmlformats.org/officeDocument/2006/relationships/image"/><Relationship Id="rId15" Target="../media/image14.png" Type="http://schemas.openxmlformats.org/officeDocument/2006/relationships/image"/><Relationship Id="rId16" Target="../media/image15.svg" Type="http://schemas.openxmlformats.org/officeDocument/2006/relationships/image"/><Relationship Id="rId2" Target="../media/image1.png" Type="http://schemas.openxmlformats.org/officeDocument/2006/relationships/image"/><Relationship Id="rId3" Target="../media/image7.png" Type="http://schemas.openxmlformats.org/officeDocument/2006/relationships/image"/><Relationship Id="rId4" Target="../media/image8.png" Type="http://schemas.openxmlformats.org/officeDocument/2006/relationships/image"/><Relationship Id="rId5" Target="../media/image9.png" Type="http://schemas.openxmlformats.org/officeDocument/2006/relationships/image"/><Relationship Id="rId6" Target="../media/image10.png" Type="http://schemas.openxmlformats.org/officeDocument/2006/relationships/image"/><Relationship Id="rId7" Target="../media/image11.png" Type="http://schemas.openxmlformats.org/officeDocument/2006/relationships/image"/><Relationship Id="rId8" Target="../media/image12.png" Type="http://schemas.openxmlformats.org/officeDocument/2006/relationships/image"/><Relationship Id="rId9" Target="../media/image1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svg" Type="http://schemas.openxmlformats.org/officeDocument/2006/relationships/image"/><Relationship Id="rId11" Target="../media/image4.png" Type="http://schemas.openxmlformats.org/officeDocument/2006/relationships/image"/><Relationship Id="rId12" Target="../media/image5.png" Type="http://schemas.openxmlformats.org/officeDocument/2006/relationships/image"/><Relationship Id="rId13" Target="../media/image6.png" Type="http://schemas.openxmlformats.org/officeDocument/2006/relationships/image"/><Relationship Id="rId2" Target="../media/image1.png" Type="http://schemas.openxmlformats.org/officeDocument/2006/relationships/image"/><Relationship Id="rId3" Target="../media/image16.png" Type="http://schemas.openxmlformats.org/officeDocument/2006/relationships/image"/><Relationship Id="rId4" Target="../media/image17.svg" Type="http://schemas.openxmlformats.org/officeDocument/2006/relationships/image"/><Relationship Id="rId5" Target="../media/image18.png" Type="http://schemas.openxmlformats.org/officeDocument/2006/relationships/image"/><Relationship Id="rId6" Target="../media/image19.svg" Type="http://schemas.openxmlformats.org/officeDocument/2006/relationships/image"/><Relationship Id="rId7" Target="../media/image20.png" Type="http://schemas.openxmlformats.org/officeDocument/2006/relationships/image"/><Relationship Id="rId8" Target="../media/image21.svg" Type="http://schemas.openxmlformats.org/officeDocument/2006/relationships/image"/><Relationship Id="rId9" Target="../media/image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png" Type="http://schemas.openxmlformats.org/officeDocument/2006/relationships/image"/><Relationship Id="rId12" Target="../media/image12.png" Type="http://schemas.openxmlformats.org/officeDocument/2006/relationships/image"/><Relationship Id="rId13" Target="../media/image13.png" Type="http://schemas.openxmlformats.org/officeDocument/2006/relationships/image"/><Relationship Id="rId14" Target="../media/image5.png" Type="http://schemas.openxmlformats.org/officeDocument/2006/relationships/image"/><Relationship Id="rId15" Target="../media/image6.png" Type="http://schemas.openxmlformats.org/officeDocument/2006/relationships/image"/><Relationship Id="rId16" Target="../media/image2.png" Type="http://schemas.openxmlformats.org/officeDocument/2006/relationships/image"/><Relationship Id="rId17" Target="../media/image3.svg" Type="http://schemas.openxmlformats.org/officeDocument/2006/relationships/image"/><Relationship Id="rId2" Target="../media/image1.png" Type="http://schemas.openxmlformats.org/officeDocument/2006/relationships/image"/><Relationship Id="rId3" Target="../media/image4.png" Type="http://schemas.openxmlformats.org/officeDocument/2006/relationships/image"/><Relationship Id="rId4" Target="../media/image22.png" Type="http://schemas.openxmlformats.org/officeDocument/2006/relationships/image"/><Relationship Id="rId5" Target="../media/image23.svg" Type="http://schemas.openxmlformats.org/officeDocument/2006/relationships/image"/><Relationship Id="rId6" Target="../media/image24.png" Type="http://schemas.openxmlformats.org/officeDocument/2006/relationships/image"/><Relationship Id="rId7" Target="../media/image7.png" Type="http://schemas.openxmlformats.org/officeDocument/2006/relationships/image"/><Relationship Id="rId8" Target="../media/image8.png" Type="http://schemas.openxmlformats.org/officeDocument/2006/relationships/image"/><Relationship Id="rId9" Target="../media/image9.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7505700"/>
            <a:ext cx="36576000" cy="18836640"/>
          </a:xfrm>
          <a:custGeom>
            <a:avLst/>
            <a:gdLst/>
            <a:ahLst/>
            <a:cxnLst/>
            <a:rect r="r" b="b" t="t" l="l"/>
            <a:pathLst>
              <a:path h="18836640" w="36576000">
                <a:moveTo>
                  <a:pt x="0" y="0"/>
                </a:moveTo>
                <a:lnTo>
                  <a:pt x="36576000" y="0"/>
                </a:lnTo>
                <a:lnTo>
                  <a:pt x="36576000" y="18836640"/>
                </a:lnTo>
                <a:lnTo>
                  <a:pt x="0" y="18836640"/>
                </a:lnTo>
                <a:lnTo>
                  <a:pt x="0" y="0"/>
                </a:lnTo>
                <a:close/>
              </a:path>
            </a:pathLst>
          </a:custGeom>
          <a:blipFill>
            <a:blip r:embed="rId2"/>
            <a:stretch>
              <a:fillRect l="0" t="0" r="0" b="0"/>
            </a:stretch>
          </a:blipFill>
        </p:spPr>
      </p:sp>
      <p:sp>
        <p:nvSpPr>
          <p:cNvPr name="TextBox 3" id="3"/>
          <p:cNvSpPr txBox="true"/>
          <p:nvPr/>
        </p:nvSpPr>
        <p:spPr>
          <a:xfrm rot="0">
            <a:off x="2579228" y="12956144"/>
            <a:ext cx="31417543" cy="3599406"/>
          </a:xfrm>
          <a:prstGeom prst="rect">
            <a:avLst/>
          </a:prstGeom>
        </p:spPr>
        <p:txBody>
          <a:bodyPr anchor="t" rtlCol="false" tIns="0" lIns="0" bIns="0" rIns="0">
            <a:spAutoFit/>
          </a:bodyPr>
          <a:lstStyle/>
          <a:p>
            <a:pPr algn="ctr">
              <a:lnSpc>
                <a:spcPts val="26958"/>
              </a:lnSpc>
            </a:pPr>
            <a:r>
              <a:rPr lang="en-US" sz="26958">
                <a:solidFill>
                  <a:srgbClr val="7A014E"/>
                </a:solidFill>
                <a:latin typeface="Bree"/>
                <a:ea typeface="Bree"/>
                <a:cs typeface="Bree"/>
                <a:sym typeface="Bree"/>
              </a:rPr>
              <a:t>0300 100 0212</a:t>
            </a:r>
          </a:p>
        </p:txBody>
      </p:sp>
      <p:sp>
        <p:nvSpPr>
          <p:cNvPr name="TextBox 4" id="4"/>
          <p:cNvSpPr txBox="true"/>
          <p:nvPr/>
        </p:nvSpPr>
        <p:spPr>
          <a:xfrm rot="0">
            <a:off x="8590625" y="9652724"/>
            <a:ext cx="19394750" cy="2912626"/>
          </a:xfrm>
          <a:prstGeom prst="rect">
            <a:avLst/>
          </a:prstGeom>
        </p:spPr>
        <p:txBody>
          <a:bodyPr anchor="t" rtlCol="false" tIns="0" lIns="0" bIns="0" rIns="0">
            <a:spAutoFit/>
          </a:bodyPr>
          <a:lstStyle/>
          <a:p>
            <a:pPr algn="ctr">
              <a:lnSpc>
                <a:spcPts val="11239"/>
              </a:lnSpc>
            </a:pPr>
            <a:r>
              <a:rPr lang="en-US" sz="11352">
                <a:solidFill>
                  <a:srgbClr val="E10076"/>
                </a:solidFill>
                <a:latin typeface="Bree Serif"/>
                <a:ea typeface="Bree Serif"/>
                <a:cs typeface="Bree Serif"/>
                <a:sym typeface="Bree Serif"/>
              </a:rPr>
              <a:t>We’re here for you and your family when you need us</a:t>
            </a:r>
          </a:p>
        </p:txBody>
      </p:sp>
      <p:sp>
        <p:nvSpPr>
          <p:cNvPr name="TextBox 5" id="5"/>
          <p:cNvSpPr txBox="true"/>
          <p:nvPr/>
        </p:nvSpPr>
        <p:spPr>
          <a:xfrm rot="0">
            <a:off x="0" y="7448550"/>
            <a:ext cx="36576000" cy="2013674"/>
          </a:xfrm>
          <a:prstGeom prst="rect">
            <a:avLst/>
          </a:prstGeom>
        </p:spPr>
        <p:txBody>
          <a:bodyPr anchor="t" rtlCol="false" tIns="0" lIns="0" bIns="0" rIns="0">
            <a:spAutoFit/>
          </a:bodyPr>
          <a:lstStyle/>
          <a:p>
            <a:pPr algn="ctr">
              <a:lnSpc>
                <a:spcPts val="14980"/>
              </a:lnSpc>
              <a:spcBef>
                <a:spcPct val="0"/>
              </a:spcBef>
            </a:pPr>
            <a:r>
              <a:rPr lang="en-US" sz="14980" spc="1348">
                <a:solidFill>
                  <a:srgbClr val="E10076"/>
                </a:solidFill>
                <a:latin typeface="Bree"/>
                <a:ea typeface="Bree"/>
                <a:cs typeface="Bree"/>
                <a:sym typeface="Bree"/>
              </a:rPr>
              <a:t>NEED BREASTFEEDING SUPPORT?</a:t>
            </a:r>
          </a:p>
        </p:txBody>
      </p:sp>
      <p:grpSp>
        <p:nvGrpSpPr>
          <p:cNvPr name="Group 6" id="6"/>
          <p:cNvGrpSpPr/>
          <p:nvPr/>
        </p:nvGrpSpPr>
        <p:grpSpPr>
          <a:xfrm rot="0">
            <a:off x="0" y="17249627"/>
            <a:ext cx="36576000" cy="3324373"/>
            <a:chOff x="0" y="0"/>
            <a:chExt cx="13108013" cy="1191380"/>
          </a:xfrm>
        </p:grpSpPr>
        <p:sp>
          <p:nvSpPr>
            <p:cNvPr name="Freeform 7" id="7"/>
            <p:cNvSpPr/>
            <p:nvPr/>
          </p:nvSpPr>
          <p:spPr>
            <a:xfrm flipH="false" flipV="false" rot="0">
              <a:off x="0" y="0"/>
              <a:ext cx="13108012" cy="1191380"/>
            </a:xfrm>
            <a:custGeom>
              <a:avLst/>
              <a:gdLst/>
              <a:ahLst/>
              <a:cxnLst/>
              <a:rect r="r" b="b" t="t" l="l"/>
              <a:pathLst>
                <a:path h="1191380" w="13108012">
                  <a:moveTo>
                    <a:pt x="0" y="0"/>
                  </a:moveTo>
                  <a:lnTo>
                    <a:pt x="13108012" y="0"/>
                  </a:lnTo>
                  <a:lnTo>
                    <a:pt x="13108012" y="1191380"/>
                  </a:lnTo>
                  <a:lnTo>
                    <a:pt x="0" y="1191380"/>
                  </a:lnTo>
                  <a:close/>
                </a:path>
              </a:pathLst>
            </a:custGeom>
            <a:solidFill>
              <a:srgbClr val="2086C8"/>
            </a:solidFill>
          </p:spPr>
        </p:sp>
        <p:sp>
          <p:nvSpPr>
            <p:cNvPr name="TextBox 8" id="8"/>
            <p:cNvSpPr txBox="true"/>
            <p:nvPr/>
          </p:nvSpPr>
          <p:spPr>
            <a:xfrm>
              <a:off x="0" y="28575"/>
              <a:ext cx="13108013" cy="1162805"/>
            </a:xfrm>
            <a:prstGeom prst="rect">
              <a:avLst/>
            </a:prstGeom>
          </p:spPr>
          <p:txBody>
            <a:bodyPr anchor="ctr" rtlCol="false" tIns="50800" lIns="50800" bIns="50800" rIns="50800"/>
            <a:lstStyle/>
            <a:p>
              <a:pPr algn="ctr">
                <a:lnSpc>
                  <a:spcPts val="1700"/>
                </a:lnSpc>
              </a:pPr>
            </a:p>
          </p:txBody>
        </p:sp>
      </p:grpSp>
      <p:sp>
        <p:nvSpPr>
          <p:cNvPr name="TextBox 9" id="9"/>
          <p:cNvSpPr txBox="true"/>
          <p:nvPr/>
        </p:nvSpPr>
        <p:spPr>
          <a:xfrm rot="0">
            <a:off x="639495" y="17668899"/>
            <a:ext cx="35297010" cy="2591434"/>
          </a:xfrm>
          <a:prstGeom prst="rect">
            <a:avLst/>
          </a:prstGeom>
        </p:spPr>
        <p:txBody>
          <a:bodyPr anchor="t" rtlCol="false" tIns="0" lIns="0" bIns="0" rIns="0">
            <a:spAutoFit/>
          </a:bodyPr>
          <a:lstStyle/>
          <a:p>
            <a:pPr algn="l">
              <a:lnSpc>
                <a:spcPts val="3399"/>
              </a:lnSpc>
              <a:spcBef>
                <a:spcPct val="0"/>
              </a:spcBef>
            </a:pPr>
            <a:r>
              <a:rPr lang="en-US" sz="3399" spc="169">
                <a:solidFill>
                  <a:srgbClr val="FFFFFF"/>
                </a:solidFill>
                <a:latin typeface="Bree Serif"/>
                <a:ea typeface="Bree Serif"/>
                <a:cs typeface="Bree Serif"/>
                <a:sym typeface="Bree Serif"/>
              </a:rPr>
              <a:t>C</a:t>
            </a:r>
            <a:r>
              <a:rPr lang="en-US" sz="3399" spc="169">
                <a:solidFill>
                  <a:srgbClr val="FFFFFF"/>
                </a:solidFill>
                <a:latin typeface="Bree Serif"/>
                <a:ea typeface="Bree Serif"/>
                <a:cs typeface="Bree Serif"/>
                <a:sym typeface="Bree Serif"/>
              </a:rPr>
              <a:t>alls to the Helpline cost no more than calls to UK numbers starting 01 and 02 and will be part of any inclusive minutes that apply to your provider and call package. </a:t>
            </a:r>
          </a:p>
          <a:p>
            <a:pPr algn="l">
              <a:lnSpc>
                <a:spcPts val="3399"/>
              </a:lnSpc>
              <a:spcBef>
                <a:spcPct val="0"/>
              </a:spcBef>
            </a:pPr>
            <a:r>
              <a:rPr lang="en-US" sz="3399" spc="169">
                <a:solidFill>
                  <a:srgbClr val="FFFFFF"/>
                </a:solidFill>
                <a:latin typeface="Bree Serif"/>
                <a:ea typeface="Bree Serif"/>
                <a:cs typeface="Bree Serif"/>
                <a:sym typeface="Bree Serif"/>
              </a:rPr>
              <a:t>The National Breastfeeding Helpline is provided by the Breastfeeding Network (a registered Charity regulated by the Scottish Charity Regulator (OSCR), Scottish Charity number SC027007) and the  Association of Breastfeeding Mothers (registered charity in England and Wales no. 280537), and funded by the Department for Health and Social Care and The Scottish Government. The Breastfeeding Network is a Company Limited by Guarantee Registered in Scotland Company Number 330639.</a:t>
            </a:r>
          </a:p>
          <a:p>
            <a:pPr algn="ctr">
              <a:lnSpc>
                <a:spcPts val="3399"/>
              </a:lnSpc>
              <a:spcBef>
                <a:spcPct val="0"/>
              </a:spcBef>
            </a:pPr>
          </a:p>
        </p:txBody>
      </p:sp>
      <p:sp>
        <p:nvSpPr>
          <p:cNvPr name="TextBox 10" id="10"/>
          <p:cNvSpPr txBox="true"/>
          <p:nvPr/>
        </p:nvSpPr>
        <p:spPr>
          <a:xfrm rot="0">
            <a:off x="9071616" y="16104175"/>
            <a:ext cx="18432768" cy="460374"/>
          </a:xfrm>
          <a:prstGeom prst="rect">
            <a:avLst/>
          </a:prstGeom>
        </p:spPr>
        <p:txBody>
          <a:bodyPr anchor="t" rtlCol="false" tIns="0" lIns="0" bIns="0" rIns="0">
            <a:spAutoFit/>
          </a:bodyPr>
          <a:lstStyle/>
          <a:p>
            <a:pPr algn="ctr">
              <a:lnSpc>
                <a:spcPts val="3499"/>
              </a:lnSpc>
              <a:spcBef>
                <a:spcPct val="0"/>
              </a:spcBef>
            </a:pPr>
            <a:r>
              <a:rPr lang="en-US" sz="3499">
                <a:solidFill>
                  <a:srgbClr val="E10076"/>
                </a:solidFill>
                <a:latin typeface="Bree Serif"/>
                <a:ea typeface="Bree Serif"/>
                <a:cs typeface="Bree Serif"/>
                <a:sym typeface="Bree Serif"/>
              </a:rPr>
              <a:t>F</a:t>
            </a:r>
            <a:r>
              <a:rPr lang="en-US" sz="3499">
                <a:solidFill>
                  <a:srgbClr val="E10076"/>
                </a:solidFill>
                <a:latin typeface="Bree Serif"/>
                <a:ea typeface="Bree Serif"/>
                <a:cs typeface="Bree Serif"/>
                <a:sym typeface="Bree Serif"/>
              </a:rPr>
              <a:t>unded by the Department for Health and Social Care and The Scottish Government</a:t>
            </a:r>
          </a:p>
        </p:txBody>
      </p:sp>
      <p:sp>
        <p:nvSpPr>
          <p:cNvPr name="Freeform 11" id="11"/>
          <p:cNvSpPr/>
          <p:nvPr/>
        </p:nvSpPr>
        <p:spPr>
          <a:xfrm flipH="false" flipV="false" rot="0">
            <a:off x="26013064" y="1861640"/>
            <a:ext cx="8505536" cy="4624885"/>
          </a:xfrm>
          <a:custGeom>
            <a:avLst/>
            <a:gdLst/>
            <a:ahLst/>
            <a:cxnLst/>
            <a:rect r="r" b="b" t="t" l="l"/>
            <a:pathLst>
              <a:path h="4624885" w="8505536">
                <a:moveTo>
                  <a:pt x="0" y="0"/>
                </a:moveTo>
                <a:lnTo>
                  <a:pt x="8505536" y="0"/>
                </a:lnTo>
                <a:lnTo>
                  <a:pt x="8505536" y="4624885"/>
                </a:lnTo>
                <a:lnTo>
                  <a:pt x="0" y="462488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2" id="12"/>
          <p:cNvSpPr/>
          <p:nvPr/>
        </p:nvSpPr>
        <p:spPr>
          <a:xfrm flipH="false" flipV="false" rot="0">
            <a:off x="2057400" y="787474"/>
            <a:ext cx="11109286" cy="6394376"/>
          </a:xfrm>
          <a:custGeom>
            <a:avLst/>
            <a:gdLst/>
            <a:ahLst/>
            <a:cxnLst/>
            <a:rect r="r" b="b" t="t" l="l"/>
            <a:pathLst>
              <a:path h="6394376" w="11109286">
                <a:moveTo>
                  <a:pt x="0" y="0"/>
                </a:moveTo>
                <a:lnTo>
                  <a:pt x="11109286" y="0"/>
                </a:lnTo>
                <a:lnTo>
                  <a:pt x="11109286" y="6394376"/>
                </a:lnTo>
                <a:lnTo>
                  <a:pt x="0" y="6394376"/>
                </a:lnTo>
                <a:lnTo>
                  <a:pt x="0" y="0"/>
                </a:lnTo>
                <a:close/>
              </a:path>
            </a:pathLst>
          </a:custGeom>
          <a:blipFill>
            <a:blip r:embed="rId5"/>
            <a:stretch>
              <a:fillRect l="0" t="-19048" r="0" b="-26593"/>
            </a:stretch>
          </a:blipFill>
        </p:spPr>
      </p:sp>
      <p:sp>
        <p:nvSpPr>
          <p:cNvPr name="Freeform 13" id="13"/>
          <p:cNvSpPr/>
          <p:nvPr/>
        </p:nvSpPr>
        <p:spPr>
          <a:xfrm flipH="false" flipV="false" rot="0">
            <a:off x="639495" y="15168102"/>
            <a:ext cx="3660626" cy="1738797"/>
          </a:xfrm>
          <a:custGeom>
            <a:avLst/>
            <a:gdLst/>
            <a:ahLst/>
            <a:cxnLst/>
            <a:rect r="r" b="b" t="t" l="l"/>
            <a:pathLst>
              <a:path h="1738797" w="3660626">
                <a:moveTo>
                  <a:pt x="0" y="0"/>
                </a:moveTo>
                <a:lnTo>
                  <a:pt x="3660626" y="0"/>
                </a:lnTo>
                <a:lnTo>
                  <a:pt x="3660626" y="1738797"/>
                </a:lnTo>
                <a:lnTo>
                  <a:pt x="0" y="1738797"/>
                </a:lnTo>
                <a:lnTo>
                  <a:pt x="0" y="0"/>
                </a:lnTo>
                <a:close/>
              </a:path>
            </a:pathLst>
          </a:custGeom>
          <a:blipFill>
            <a:blip r:embed="rId6"/>
            <a:stretch>
              <a:fillRect l="0" t="0" r="0" b="0"/>
            </a:stretch>
          </a:blipFill>
        </p:spPr>
      </p:sp>
      <p:sp>
        <p:nvSpPr>
          <p:cNvPr name="Freeform 14" id="14"/>
          <p:cNvSpPr/>
          <p:nvPr/>
        </p:nvSpPr>
        <p:spPr>
          <a:xfrm flipH="false" flipV="false" rot="0">
            <a:off x="30265832" y="15222341"/>
            <a:ext cx="5670673" cy="1630319"/>
          </a:xfrm>
          <a:custGeom>
            <a:avLst/>
            <a:gdLst/>
            <a:ahLst/>
            <a:cxnLst/>
            <a:rect r="r" b="b" t="t" l="l"/>
            <a:pathLst>
              <a:path h="1630319" w="5670673">
                <a:moveTo>
                  <a:pt x="0" y="0"/>
                </a:moveTo>
                <a:lnTo>
                  <a:pt x="5670673" y="0"/>
                </a:lnTo>
                <a:lnTo>
                  <a:pt x="5670673" y="1630319"/>
                </a:lnTo>
                <a:lnTo>
                  <a:pt x="0" y="1630319"/>
                </a:lnTo>
                <a:lnTo>
                  <a:pt x="0" y="0"/>
                </a:lnTo>
                <a:close/>
              </a:path>
            </a:pathLst>
          </a:custGeom>
          <a:blipFill>
            <a:blip r:embed="rId7"/>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7505700"/>
            <a:ext cx="36576000" cy="18836640"/>
          </a:xfrm>
          <a:custGeom>
            <a:avLst/>
            <a:gdLst/>
            <a:ahLst/>
            <a:cxnLst/>
            <a:rect r="r" b="b" t="t" l="l"/>
            <a:pathLst>
              <a:path h="18836640" w="36576000">
                <a:moveTo>
                  <a:pt x="0" y="0"/>
                </a:moveTo>
                <a:lnTo>
                  <a:pt x="36576000" y="0"/>
                </a:lnTo>
                <a:lnTo>
                  <a:pt x="36576000" y="18836640"/>
                </a:lnTo>
                <a:lnTo>
                  <a:pt x="0" y="18836640"/>
                </a:lnTo>
                <a:lnTo>
                  <a:pt x="0" y="0"/>
                </a:lnTo>
                <a:close/>
              </a:path>
            </a:pathLst>
          </a:custGeom>
          <a:blipFill>
            <a:blip r:embed="rId2"/>
            <a:stretch>
              <a:fillRect l="0" t="0" r="0" b="0"/>
            </a:stretch>
          </a:blipFill>
        </p:spPr>
      </p:sp>
      <p:grpSp>
        <p:nvGrpSpPr>
          <p:cNvPr name="Group 3" id="3"/>
          <p:cNvGrpSpPr/>
          <p:nvPr/>
        </p:nvGrpSpPr>
        <p:grpSpPr>
          <a:xfrm rot="0">
            <a:off x="24965599" y="12451014"/>
            <a:ext cx="11610401" cy="6470739"/>
            <a:chOff x="0" y="0"/>
            <a:chExt cx="15480535" cy="8627653"/>
          </a:xfrm>
        </p:grpSpPr>
        <p:sp>
          <p:nvSpPr>
            <p:cNvPr name="Freeform 4" id="4"/>
            <p:cNvSpPr/>
            <p:nvPr/>
          </p:nvSpPr>
          <p:spPr>
            <a:xfrm flipH="false" flipV="false" rot="0">
              <a:off x="0" y="1459628"/>
              <a:ext cx="5968316" cy="5540447"/>
            </a:xfrm>
            <a:custGeom>
              <a:avLst/>
              <a:gdLst/>
              <a:ahLst/>
              <a:cxnLst/>
              <a:rect r="r" b="b" t="t" l="l"/>
              <a:pathLst>
                <a:path h="5540447" w="5968316">
                  <a:moveTo>
                    <a:pt x="0" y="0"/>
                  </a:moveTo>
                  <a:lnTo>
                    <a:pt x="5968316" y="0"/>
                  </a:lnTo>
                  <a:lnTo>
                    <a:pt x="5968316" y="5540447"/>
                  </a:lnTo>
                  <a:lnTo>
                    <a:pt x="0" y="5540447"/>
                  </a:lnTo>
                  <a:lnTo>
                    <a:pt x="0" y="0"/>
                  </a:lnTo>
                  <a:close/>
                </a:path>
              </a:pathLst>
            </a:custGeom>
            <a:blipFill>
              <a:blip r:embed="rId3"/>
              <a:stretch>
                <a:fillRect l="0" t="-11921" r="-7639" b="-62007"/>
              </a:stretch>
            </a:blipFill>
          </p:spPr>
        </p:sp>
        <p:sp>
          <p:nvSpPr>
            <p:cNvPr name="Freeform 5" id="5"/>
            <p:cNvSpPr/>
            <p:nvPr/>
          </p:nvSpPr>
          <p:spPr>
            <a:xfrm flipH="true" flipV="false" rot="0">
              <a:off x="9395912" y="660888"/>
              <a:ext cx="6084623" cy="6820286"/>
            </a:xfrm>
            <a:custGeom>
              <a:avLst/>
              <a:gdLst/>
              <a:ahLst/>
              <a:cxnLst/>
              <a:rect r="r" b="b" t="t" l="l"/>
              <a:pathLst>
                <a:path h="6820286" w="6084623">
                  <a:moveTo>
                    <a:pt x="6084623" y="0"/>
                  </a:moveTo>
                  <a:lnTo>
                    <a:pt x="0" y="0"/>
                  </a:lnTo>
                  <a:lnTo>
                    <a:pt x="0" y="6820287"/>
                  </a:lnTo>
                  <a:lnTo>
                    <a:pt x="6084623" y="6820287"/>
                  </a:lnTo>
                  <a:lnTo>
                    <a:pt x="6084623" y="0"/>
                  </a:lnTo>
                  <a:close/>
                </a:path>
              </a:pathLst>
            </a:custGeom>
            <a:blipFill>
              <a:blip r:embed="rId4"/>
              <a:stretch>
                <a:fillRect l="-34067" t="0" r="-34067" b="0"/>
              </a:stretch>
            </a:blipFill>
          </p:spPr>
        </p:sp>
        <p:sp>
          <p:nvSpPr>
            <p:cNvPr name="Freeform 6" id="6"/>
            <p:cNvSpPr/>
            <p:nvPr/>
          </p:nvSpPr>
          <p:spPr>
            <a:xfrm flipH="false" flipV="false" rot="636702">
              <a:off x="4051270" y="783923"/>
              <a:ext cx="9169502" cy="7059807"/>
            </a:xfrm>
            <a:custGeom>
              <a:avLst/>
              <a:gdLst/>
              <a:ahLst/>
              <a:cxnLst/>
              <a:rect r="r" b="b" t="t" l="l"/>
              <a:pathLst>
                <a:path h="7059807" w="9169502">
                  <a:moveTo>
                    <a:pt x="0" y="0"/>
                  </a:moveTo>
                  <a:lnTo>
                    <a:pt x="9169502" y="0"/>
                  </a:lnTo>
                  <a:lnTo>
                    <a:pt x="9169502" y="7059807"/>
                  </a:lnTo>
                  <a:lnTo>
                    <a:pt x="0" y="7059807"/>
                  </a:lnTo>
                  <a:lnTo>
                    <a:pt x="0" y="0"/>
                  </a:lnTo>
                  <a:close/>
                </a:path>
              </a:pathLst>
            </a:custGeom>
            <a:blipFill>
              <a:blip r:embed="rId5"/>
              <a:stretch>
                <a:fillRect l="-7744" t="0" r="-7744" b="0"/>
              </a:stretch>
            </a:blipFill>
          </p:spPr>
        </p:sp>
      </p:grpSp>
      <p:grpSp>
        <p:nvGrpSpPr>
          <p:cNvPr name="Group 7" id="7"/>
          <p:cNvGrpSpPr/>
          <p:nvPr/>
        </p:nvGrpSpPr>
        <p:grpSpPr>
          <a:xfrm rot="0">
            <a:off x="0" y="12837257"/>
            <a:ext cx="10959693" cy="5318646"/>
            <a:chOff x="0" y="0"/>
            <a:chExt cx="14612925" cy="7091528"/>
          </a:xfrm>
        </p:grpSpPr>
        <p:sp>
          <p:nvSpPr>
            <p:cNvPr name="Freeform 8" id="8"/>
            <p:cNvSpPr/>
            <p:nvPr/>
          </p:nvSpPr>
          <p:spPr>
            <a:xfrm flipH="false" flipV="false" rot="0">
              <a:off x="11194547" y="899416"/>
              <a:ext cx="3418378" cy="5113308"/>
            </a:xfrm>
            <a:custGeom>
              <a:avLst/>
              <a:gdLst/>
              <a:ahLst/>
              <a:cxnLst/>
              <a:rect r="r" b="b" t="t" l="l"/>
              <a:pathLst>
                <a:path h="5113308" w="3418378">
                  <a:moveTo>
                    <a:pt x="0" y="0"/>
                  </a:moveTo>
                  <a:lnTo>
                    <a:pt x="3418378" y="0"/>
                  </a:lnTo>
                  <a:lnTo>
                    <a:pt x="3418378" y="5113308"/>
                  </a:lnTo>
                  <a:lnTo>
                    <a:pt x="0" y="5113308"/>
                  </a:lnTo>
                  <a:lnTo>
                    <a:pt x="0" y="0"/>
                  </a:lnTo>
                  <a:close/>
                </a:path>
              </a:pathLst>
            </a:custGeom>
            <a:blipFill>
              <a:blip r:embed="rId6"/>
              <a:stretch>
                <a:fillRect l="-6045" t="0" r="-6045" b="0"/>
              </a:stretch>
            </a:blipFill>
          </p:spPr>
        </p:sp>
        <p:sp>
          <p:nvSpPr>
            <p:cNvPr name="Freeform 9" id="9"/>
            <p:cNvSpPr/>
            <p:nvPr/>
          </p:nvSpPr>
          <p:spPr>
            <a:xfrm flipH="false" flipV="false" rot="0">
              <a:off x="0" y="258657"/>
              <a:ext cx="5974089" cy="5842394"/>
            </a:xfrm>
            <a:custGeom>
              <a:avLst/>
              <a:gdLst/>
              <a:ahLst/>
              <a:cxnLst/>
              <a:rect r="r" b="b" t="t" l="l"/>
              <a:pathLst>
                <a:path h="5842394" w="5974089">
                  <a:moveTo>
                    <a:pt x="0" y="0"/>
                  </a:moveTo>
                  <a:lnTo>
                    <a:pt x="5974089" y="0"/>
                  </a:lnTo>
                  <a:lnTo>
                    <a:pt x="5974089" y="5842394"/>
                  </a:lnTo>
                  <a:lnTo>
                    <a:pt x="0" y="5842394"/>
                  </a:lnTo>
                  <a:lnTo>
                    <a:pt x="0" y="0"/>
                  </a:lnTo>
                  <a:close/>
                </a:path>
              </a:pathLst>
            </a:custGeom>
            <a:blipFill>
              <a:blip r:embed="rId7"/>
              <a:stretch>
                <a:fillRect l="-35900" t="-208" r="-11099" b="0"/>
              </a:stretch>
            </a:blipFill>
          </p:spPr>
        </p:sp>
        <p:sp>
          <p:nvSpPr>
            <p:cNvPr name="Freeform 10" id="10"/>
            <p:cNvSpPr/>
            <p:nvPr/>
          </p:nvSpPr>
          <p:spPr>
            <a:xfrm flipH="false" flipV="false" rot="0">
              <a:off x="6989569" y="0"/>
              <a:ext cx="5081063" cy="7091528"/>
            </a:xfrm>
            <a:custGeom>
              <a:avLst/>
              <a:gdLst/>
              <a:ahLst/>
              <a:cxnLst/>
              <a:rect r="r" b="b" t="t" l="l"/>
              <a:pathLst>
                <a:path h="7091528" w="5081063">
                  <a:moveTo>
                    <a:pt x="0" y="0"/>
                  </a:moveTo>
                  <a:lnTo>
                    <a:pt x="5081063" y="0"/>
                  </a:lnTo>
                  <a:lnTo>
                    <a:pt x="5081063" y="7091528"/>
                  </a:lnTo>
                  <a:lnTo>
                    <a:pt x="0" y="7091528"/>
                  </a:lnTo>
                  <a:lnTo>
                    <a:pt x="0" y="0"/>
                  </a:lnTo>
                  <a:close/>
                </a:path>
              </a:pathLst>
            </a:custGeom>
            <a:blipFill>
              <a:blip r:embed="rId8"/>
              <a:stretch>
                <a:fillRect l="-6045" t="0" r="-9656" b="-10650"/>
              </a:stretch>
            </a:blipFill>
          </p:spPr>
        </p:sp>
        <p:sp>
          <p:nvSpPr>
            <p:cNvPr name="Freeform 11" id="11"/>
            <p:cNvSpPr/>
            <p:nvPr/>
          </p:nvSpPr>
          <p:spPr>
            <a:xfrm flipH="false" flipV="false" rot="0">
              <a:off x="4711718" y="574389"/>
              <a:ext cx="4555701" cy="5356859"/>
            </a:xfrm>
            <a:custGeom>
              <a:avLst/>
              <a:gdLst/>
              <a:ahLst/>
              <a:cxnLst/>
              <a:rect r="r" b="b" t="t" l="l"/>
              <a:pathLst>
                <a:path h="5356859" w="4555701">
                  <a:moveTo>
                    <a:pt x="0" y="0"/>
                  </a:moveTo>
                  <a:lnTo>
                    <a:pt x="4555701" y="0"/>
                  </a:lnTo>
                  <a:lnTo>
                    <a:pt x="4555701" y="5356858"/>
                  </a:lnTo>
                  <a:lnTo>
                    <a:pt x="0" y="5356858"/>
                  </a:lnTo>
                  <a:lnTo>
                    <a:pt x="0" y="0"/>
                  </a:lnTo>
                  <a:close/>
                </a:path>
              </a:pathLst>
            </a:custGeom>
            <a:blipFill>
              <a:blip r:embed="rId9"/>
              <a:stretch>
                <a:fillRect l="0" t="-5662" r="-30624" b="-42455"/>
              </a:stretch>
            </a:blipFill>
          </p:spPr>
        </p:sp>
      </p:grpSp>
      <p:sp>
        <p:nvSpPr>
          <p:cNvPr name="Freeform 12" id="12"/>
          <p:cNvSpPr/>
          <p:nvPr/>
        </p:nvSpPr>
        <p:spPr>
          <a:xfrm flipH="false" flipV="false" rot="0">
            <a:off x="29902683" y="1301369"/>
            <a:ext cx="5116297" cy="2781987"/>
          </a:xfrm>
          <a:custGeom>
            <a:avLst/>
            <a:gdLst/>
            <a:ahLst/>
            <a:cxnLst/>
            <a:rect r="r" b="b" t="t" l="l"/>
            <a:pathLst>
              <a:path h="2781987" w="5116297">
                <a:moveTo>
                  <a:pt x="0" y="0"/>
                </a:moveTo>
                <a:lnTo>
                  <a:pt x="5116298" y="0"/>
                </a:lnTo>
                <a:lnTo>
                  <a:pt x="5116298" y="2781987"/>
                </a:lnTo>
                <a:lnTo>
                  <a:pt x="0" y="278198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0">
            <a:off x="1244282" y="666407"/>
            <a:ext cx="7039601" cy="4051912"/>
          </a:xfrm>
          <a:custGeom>
            <a:avLst/>
            <a:gdLst/>
            <a:ahLst/>
            <a:cxnLst/>
            <a:rect r="r" b="b" t="t" l="l"/>
            <a:pathLst>
              <a:path h="4051912" w="7039601">
                <a:moveTo>
                  <a:pt x="0" y="0"/>
                </a:moveTo>
                <a:lnTo>
                  <a:pt x="7039600" y="0"/>
                </a:lnTo>
                <a:lnTo>
                  <a:pt x="7039600" y="4051912"/>
                </a:lnTo>
                <a:lnTo>
                  <a:pt x="0" y="4051912"/>
                </a:lnTo>
                <a:lnTo>
                  <a:pt x="0" y="0"/>
                </a:lnTo>
                <a:close/>
              </a:path>
            </a:pathLst>
          </a:custGeom>
          <a:blipFill>
            <a:blip r:embed="rId12"/>
            <a:stretch>
              <a:fillRect l="0" t="-19048" r="0" b="-26593"/>
            </a:stretch>
          </a:blipFill>
        </p:spPr>
      </p:sp>
      <p:sp>
        <p:nvSpPr>
          <p:cNvPr name="Freeform 14" id="14"/>
          <p:cNvSpPr/>
          <p:nvPr/>
        </p:nvSpPr>
        <p:spPr>
          <a:xfrm flipH="false" flipV="false" rot="0">
            <a:off x="13490466" y="15002084"/>
            <a:ext cx="3660626" cy="1738797"/>
          </a:xfrm>
          <a:custGeom>
            <a:avLst/>
            <a:gdLst/>
            <a:ahLst/>
            <a:cxnLst/>
            <a:rect r="r" b="b" t="t" l="l"/>
            <a:pathLst>
              <a:path h="1738797" w="3660626">
                <a:moveTo>
                  <a:pt x="0" y="0"/>
                </a:moveTo>
                <a:lnTo>
                  <a:pt x="3660626" y="0"/>
                </a:lnTo>
                <a:lnTo>
                  <a:pt x="3660626" y="1738798"/>
                </a:lnTo>
                <a:lnTo>
                  <a:pt x="0" y="1738798"/>
                </a:lnTo>
                <a:lnTo>
                  <a:pt x="0" y="0"/>
                </a:lnTo>
                <a:close/>
              </a:path>
            </a:pathLst>
          </a:custGeom>
          <a:blipFill>
            <a:blip r:embed="rId13"/>
            <a:stretch>
              <a:fillRect l="0" t="0" r="0" b="0"/>
            </a:stretch>
          </a:blipFill>
        </p:spPr>
      </p:sp>
      <p:sp>
        <p:nvSpPr>
          <p:cNvPr name="Freeform 15" id="15"/>
          <p:cNvSpPr/>
          <p:nvPr/>
        </p:nvSpPr>
        <p:spPr>
          <a:xfrm flipH="false" flipV="false" rot="0">
            <a:off x="17866175" y="15293701"/>
            <a:ext cx="5670673" cy="1630319"/>
          </a:xfrm>
          <a:custGeom>
            <a:avLst/>
            <a:gdLst/>
            <a:ahLst/>
            <a:cxnLst/>
            <a:rect r="r" b="b" t="t" l="l"/>
            <a:pathLst>
              <a:path h="1630319" w="5670673">
                <a:moveTo>
                  <a:pt x="0" y="0"/>
                </a:moveTo>
                <a:lnTo>
                  <a:pt x="5670674" y="0"/>
                </a:lnTo>
                <a:lnTo>
                  <a:pt x="5670674" y="1630319"/>
                </a:lnTo>
                <a:lnTo>
                  <a:pt x="0" y="1630319"/>
                </a:lnTo>
                <a:lnTo>
                  <a:pt x="0" y="0"/>
                </a:lnTo>
                <a:close/>
              </a:path>
            </a:pathLst>
          </a:custGeom>
          <a:blipFill>
            <a:blip r:embed="rId14"/>
            <a:stretch>
              <a:fillRect l="0" t="0" r="0" b="0"/>
            </a:stretch>
          </a:blipFill>
        </p:spPr>
      </p:sp>
      <p:sp>
        <p:nvSpPr>
          <p:cNvPr name="Freeform 16" id="16"/>
          <p:cNvSpPr/>
          <p:nvPr/>
        </p:nvSpPr>
        <p:spPr>
          <a:xfrm flipH="false" flipV="false" rot="0">
            <a:off x="7299873" y="3980817"/>
            <a:ext cx="21976253" cy="10164017"/>
          </a:xfrm>
          <a:custGeom>
            <a:avLst/>
            <a:gdLst/>
            <a:ahLst/>
            <a:cxnLst/>
            <a:rect r="r" b="b" t="t" l="l"/>
            <a:pathLst>
              <a:path h="10164017" w="21976253">
                <a:moveTo>
                  <a:pt x="0" y="0"/>
                </a:moveTo>
                <a:lnTo>
                  <a:pt x="21976254" y="0"/>
                </a:lnTo>
                <a:lnTo>
                  <a:pt x="21976254" y="10164017"/>
                </a:lnTo>
                <a:lnTo>
                  <a:pt x="0" y="10164017"/>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17" id="17"/>
          <p:cNvSpPr txBox="true"/>
          <p:nvPr/>
        </p:nvSpPr>
        <p:spPr>
          <a:xfrm rot="0">
            <a:off x="8230885" y="6118625"/>
            <a:ext cx="20220075" cy="5765640"/>
          </a:xfrm>
          <a:prstGeom prst="rect">
            <a:avLst/>
          </a:prstGeom>
        </p:spPr>
        <p:txBody>
          <a:bodyPr anchor="t" rtlCol="false" tIns="0" lIns="0" bIns="0" rIns="0">
            <a:spAutoFit/>
          </a:bodyPr>
          <a:lstStyle/>
          <a:p>
            <a:pPr algn="just">
              <a:lnSpc>
                <a:spcPts val="7516"/>
              </a:lnSpc>
              <a:spcBef>
                <a:spcPct val="0"/>
              </a:spcBef>
            </a:pPr>
            <a:r>
              <a:rPr lang="en-US" sz="7516">
                <a:solidFill>
                  <a:srgbClr val="7A014E"/>
                </a:solidFill>
                <a:latin typeface="Bree Serif"/>
                <a:ea typeface="Bree Serif"/>
                <a:cs typeface="Bree Serif"/>
                <a:sym typeface="Bree Serif"/>
              </a:rPr>
              <a:t>It has been very helpful, the fact that it's 24/7 is reassuring because I cannot get hold of the health visitor at this time, and getting that reassurance and support means I can make it through the night. It's such an invaluable resource and should be available for all time.</a:t>
            </a:r>
          </a:p>
        </p:txBody>
      </p:sp>
      <p:grpSp>
        <p:nvGrpSpPr>
          <p:cNvPr name="Group 18" id="18"/>
          <p:cNvGrpSpPr/>
          <p:nvPr/>
        </p:nvGrpSpPr>
        <p:grpSpPr>
          <a:xfrm rot="0">
            <a:off x="0" y="17249627"/>
            <a:ext cx="36576000" cy="3324373"/>
            <a:chOff x="0" y="0"/>
            <a:chExt cx="13108013" cy="1191380"/>
          </a:xfrm>
        </p:grpSpPr>
        <p:sp>
          <p:nvSpPr>
            <p:cNvPr name="Freeform 19" id="19"/>
            <p:cNvSpPr/>
            <p:nvPr/>
          </p:nvSpPr>
          <p:spPr>
            <a:xfrm flipH="false" flipV="false" rot="0">
              <a:off x="0" y="0"/>
              <a:ext cx="13108012" cy="1191380"/>
            </a:xfrm>
            <a:custGeom>
              <a:avLst/>
              <a:gdLst/>
              <a:ahLst/>
              <a:cxnLst/>
              <a:rect r="r" b="b" t="t" l="l"/>
              <a:pathLst>
                <a:path h="1191380" w="13108012">
                  <a:moveTo>
                    <a:pt x="0" y="0"/>
                  </a:moveTo>
                  <a:lnTo>
                    <a:pt x="13108012" y="0"/>
                  </a:lnTo>
                  <a:lnTo>
                    <a:pt x="13108012" y="1191380"/>
                  </a:lnTo>
                  <a:lnTo>
                    <a:pt x="0" y="1191380"/>
                  </a:lnTo>
                  <a:close/>
                </a:path>
              </a:pathLst>
            </a:custGeom>
            <a:solidFill>
              <a:srgbClr val="2086C8"/>
            </a:solidFill>
          </p:spPr>
        </p:sp>
        <p:sp>
          <p:nvSpPr>
            <p:cNvPr name="TextBox 20" id="20"/>
            <p:cNvSpPr txBox="true"/>
            <p:nvPr/>
          </p:nvSpPr>
          <p:spPr>
            <a:xfrm>
              <a:off x="0" y="28575"/>
              <a:ext cx="13108013" cy="1162805"/>
            </a:xfrm>
            <a:prstGeom prst="rect">
              <a:avLst/>
            </a:prstGeom>
          </p:spPr>
          <p:txBody>
            <a:bodyPr anchor="ctr" rtlCol="false" tIns="50800" lIns="50800" bIns="50800" rIns="50800"/>
            <a:lstStyle/>
            <a:p>
              <a:pPr algn="ctr">
                <a:lnSpc>
                  <a:spcPts val="1700"/>
                </a:lnSpc>
              </a:pPr>
            </a:p>
          </p:txBody>
        </p:sp>
      </p:grpSp>
      <p:sp>
        <p:nvSpPr>
          <p:cNvPr name="TextBox 21" id="21"/>
          <p:cNvSpPr txBox="true"/>
          <p:nvPr/>
        </p:nvSpPr>
        <p:spPr>
          <a:xfrm rot="0">
            <a:off x="639495" y="17668899"/>
            <a:ext cx="35297010" cy="2591434"/>
          </a:xfrm>
          <a:prstGeom prst="rect">
            <a:avLst/>
          </a:prstGeom>
        </p:spPr>
        <p:txBody>
          <a:bodyPr anchor="t" rtlCol="false" tIns="0" lIns="0" bIns="0" rIns="0">
            <a:spAutoFit/>
          </a:bodyPr>
          <a:lstStyle/>
          <a:p>
            <a:pPr algn="l">
              <a:lnSpc>
                <a:spcPts val="3399"/>
              </a:lnSpc>
              <a:spcBef>
                <a:spcPct val="0"/>
              </a:spcBef>
            </a:pPr>
            <a:r>
              <a:rPr lang="en-US" sz="3399" spc="169">
                <a:solidFill>
                  <a:srgbClr val="FFFFFF"/>
                </a:solidFill>
                <a:latin typeface="Bree Serif"/>
                <a:ea typeface="Bree Serif"/>
                <a:cs typeface="Bree Serif"/>
                <a:sym typeface="Bree Serif"/>
              </a:rPr>
              <a:t>C</a:t>
            </a:r>
            <a:r>
              <a:rPr lang="en-US" sz="3399" spc="169">
                <a:solidFill>
                  <a:srgbClr val="FFFFFF"/>
                </a:solidFill>
                <a:latin typeface="Bree Serif"/>
                <a:ea typeface="Bree Serif"/>
                <a:cs typeface="Bree Serif"/>
                <a:sym typeface="Bree Serif"/>
              </a:rPr>
              <a:t>alls to the Helpline cost no more than calls to UK numbers starting 01 and 02 and will be part of any inclusive minutes that apply to your provider and call package. </a:t>
            </a:r>
          </a:p>
          <a:p>
            <a:pPr algn="l">
              <a:lnSpc>
                <a:spcPts val="3399"/>
              </a:lnSpc>
              <a:spcBef>
                <a:spcPct val="0"/>
              </a:spcBef>
            </a:pPr>
            <a:r>
              <a:rPr lang="en-US" sz="3399" spc="169">
                <a:solidFill>
                  <a:srgbClr val="FFFFFF"/>
                </a:solidFill>
                <a:latin typeface="Bree Serif"/>
                <a:ea typeface="Bree Serif"/>
                <a:cs typeface="Bree Serif"/>
                <a:sym typeface="Bree Serif"/>
              </a:rPr>
              <a:t>The National Breastfeeding Helpline is provided by the Breastfeeding Network (a registered Charity regulated by the Scottish Charity Regulator (OSCR), Scottish Charity number SC027007) and the Association of Breastfeeding Mothers (registered charity in England and Wales no. 280537), and funded by the Department for Health and Social Care and The Scottish Government. The Breastfeeding Network is a Company Limited by Guarantee Registered in Scotland Company Number 330639.</a:t>
            </a:r>
          </a:p>
          <a:p>
            <a:pPr algn="ctr">
              <a:lnSpc>
                <a:spcPts val="3399"/>
              </a:lnSpc>
              <a:spcBef>
                <a:spcPct val="0"/>
              </a:spcBef>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7505700"/>
            <a:ext cx="36576000" cy="18836640"/>
          </a:xfrm>
          <a:custGeom>
            <a:avLst/>
            <a:gdLst/>
            <a:ahLst/>
            <a:cxnLst/>
            <a:rect r="r" b="b" t="t" l="l"/>
            <a:pathLst>
              <a:path h="18836640" w="36576000">
                <a:moveTo>
                  <a:pt x="0" y="0"/>
                </a:moveTo>
                <a:lnTo>
                  <a:pt x="36576000" y="0"/>
                </a:lnTo>
                <a:lnTo>
                  <a:pt x="36576000" y="18836640"/>
                </a:lnTo>
                <a:lnTo>
                  <a:pt x="0" y="18836640"/>
                </a:lnTo>
                <a:lnTo>
                  <a:pt x="0" y="0"/>
                </a:lnTo>
                <a:close/>
              </a:path>
            </a:pathLst>
          </a:custGeom>
          <a:blipFill>
            <a:blip r:embed="rId2"/>
            <a:stretch>
              <a:fillRect l="0" t="0" r="0" b="0"/>
            </a:stretch>
          </a:blipFill>
        </p:spPr>
      </p:sp>
      <p:grpSp>
        <p:nvGrpSpPr>
          <p:cNvPr name="Group 3" id="3"/>
          <p:cNvGrpSpPr/>
          <p:nvPr/>
        </p:nvGrpSpPr>
        <p:grpSpPr>
          <a:xfrm rot="0">
            <a:off x="24965599" y="12451014"/>
            <a:ext cx="11610401" cy="6470739"/>
            <a:chOff x="0" y="0"/>
            <a:chExt cx="15480535" cy="8627653"/>
          </a:xfrm>
        </p:grpSpPr>
        <p:sp>
          <p:nvSpPr>
            <p:cNvPr name="Freeform 4" id="4"/>
            <p:cNvSpPr/>
            <p:nvPr/>
          </p:nvSpPr>
          <p:spPr>
            <a:xfrm flipH="false" flipV="false" rot="0">
              <a:off x="0" y="1459628"/>
              <a:ext cx="5968316" cy="5540447"/>
            </a:xfrm>
            <a:custGeom>
              <a:avLst/>
              <a:gdLst/>
              <a:ahLst/>
              <a:cxnLst/>
              <a:rect r="r" b="b" t="t" l="l"/>
              <a:pathLst>
                <a:path h="5540447" w="5968316">
                  <a:moveTo>
                    <a:pt x="0" y="0"/>
                  </a:moveTo>
                  <a:lnTo>
                    <a:pt x="5968316" y="0"/>
                  </a:lnTo>
                  <a:lnTo>
                    <a:pt x="5968316" y="5540447"/>
                  </a:lnTo>
                  <a:lnTo>
                    <a:pt x="0" y="5540447"/>
                  </a:lnTo>
                  <a:lnTo>
                    <a:pt x="0" y="0"/>
                  </a:lnTo>
                  <a:close/>
                </a:path>
              </a:pathLst>
            </a:custGeom>
            <a:blipFill>
              <a:blip r:embed="rId3"/>
              <a:stretch>
                <a:fillRect l="0" t="-11921" r="-7639" b="-62007"/>
              </a:stretch>
            </a:blipFill>
          </p:spPr>
        </p:sp>
        <p:sp>
          <p:nvSpPr>
            <p:cNvPr name="Freeform 5" id="5"/>
            <p:cNvSpPr/>
            <p:nvPr/>
          </p:nvSpPr>
          <p:spPr>
            <a:xfrm flipH="true" flipV="false" rot="0">
              <a:off x="9395912" y="660888"/>
              <a:ext cx="6084623" cy="6820286"/>
            </a:xfrm>
            <a:custGeom>
              <a:avLst/>
              <a:gdLst/>
              <a:ahLst/>
              <a:cxnLst/>
              <a:rect r="r" b="b" t="t" l="l"/>
              <a:pathLst>
                <a:path h="6820286" w="6084623">
                  <a:moveTo>
                    <a:pt x="6084623" y="0"/>
                  </a:moveTo>
                  <a:lnTo>
                    <a:pt x="0" y="0"/>
                  </a:lnTo>
                  <a:lnTo>
                    <a:pt x="0" y="6820287"/>
                  </a:lnTo>
                  <a:lnTo>
                    <a:pt x="6084623" y="6820287"/>
                  </a:lnTo>
                  <a:lnTo>
                    <a:pt x="6084623" y="0"/>
                  </a:lnTo>
                  <a:close/>
                </a:path>
              </a:pathLst>
            </a:custGeom>
            <a:blipFill>
              <a:blip r:embed="rId4"/>
              <a:stretch>
                <a:fillRect l="-34067" t="0" r="-34067" b="0"/>
              </a:stretch>
            </a:blipFill>
          </p:spPr>
        </p:sp>
        <p:sp>
          <p:nvSpPr>
            <p:cNvPr name="Freeform 6" id="6"/>
            <p:cNvSpPr/>
            <p:nvPr/>
          </p:nvSpPr>
          <p:spPr>
            <a:xfrm flipH="false" flipV="false" rot="636702">
              <a:off x="4051270" y="783923"/>
              <a:ext cx="9169502" cy="7059807"/>
            </a:xfrm>
            <a:custGeom>
              <a:avLst/>
              <a:gdLst/>
              <a:ahLst/>
              <a:cxnLst/>
              <a:rect r="r" b="b" t="t" l="l"/>
              <a:pathLst>
                <a:path h="7059807" w="9169502">
                  <a:moveTo>
                    <a:pt x="0" y="0"/>
                  </a:moveTo>
                  <a:lnTo>
                    <a:pt x="9169502" y="0"/>
                  </a:lnTo>
                  <a:lnTo>
                    <a:pt x="9169502" y="7059807"/>
                  </a:lnTo>
                  <a:lnTo>
                    <a:pt x="0" y="7059807"/>
                  </a:lnTo>
                  <a:lnTo>
                    <a:pt x="0" y="0"/>
                  </a:lnTo>
                  <a:close/>
                </a:path>
              </a:pathLst>
            </a:custGeom>
            <a:blipFill>
              <a:blip r:embed="rId5"/>
              <a:stretch>
                <a:fillRect l="-7744" t="0" r="-7744" b="0"/>
              </a:stretch>
            </a:blipFill>
          </p:spPr>
        </p:sp>
      </p:grpSp>
      <p:grpSp>
        <p:nvGrpSpPr>
          <p:cNvPr name="Group 7" id="7"/>
          <p:cNvGrpSpPr/>
          <p:nvPr/>
        </p:nvGrpSpPr>
        <p:grpSpPr>
          <a:xfrm rot="0">
            <a:off x="0" y="12837257"/>
            <a:ext cx="10959693" cy="5318646"/>
            <a:chOff x="0" y="0"/>
            <a:chExt cx="14612925" cy="7091528"/>
          </a:xfrm>
        </p:grpSpPr>
        <p:sp>
          <p:nvSpPr>
            <p:cNvPr name="Freeform 8" id="8"/>
            <p:cNvSpPr/>
            <p:nvPr/>
          </p:nvSpPr>
          <p:spPr>
            <a:xfrm flipH="false" flipV="false" rot="0">
              <a:off x="11194547" y="899416"/>
              <a:ext cx="3418378" cy="5113308"/>
            </a:xfrm>
            <a:custGeom>
              <a:avLst/>
              <a:gdLst/>
              <a:ahLst/>
              <a:cxnLst/>
              <a:rect r="r" b="b" t="t" l="l"/>
              <a:pathLst>
                <a:path h="5113308" w="3418378">
                  <a:moveTo>
                    <a:pt x="0" y="0"/>
                  </a:moveTo>
                  <a:lnTo>
                    <a:pt x="3418378" y="0"/>
                  </a:lnTo>
                  <a:lnTo>
                    <a:pt x="3418378" y="5113308"/>
                  </a:lnTo>
                  <a:lnTo>
                    <a:pt x="0" y="5113308"/>
                  </a:lnTo>
                  <a:lnTo>
                    <a:pt x="0" y="0"/>
                  </a:lnTo>
                  <a:close/>
                </a:path>
              </a:pathLst>
            </a:custGeom>
            <a:blipFill>
              <a:blip r:embed="rId6"/>
              <a:stretch>
                <a:fillRect l="-6045" t="0" r="-6045" b="0"/>
              </a:stretch>
            </a:blipFill>
          </p:spPr>
        </p:sp>
        <p:sp>
          <p:nvSpPr>
            <p:cNvPr name="Freeform 9" id="9"/>
            <p:cNvSpPr/>
            <p:nvPr/>
          </p:nvSpPr>
          <p:spPr>
            <a:xfrm flipH="false" flipV="false" rot="0">
              <a:off x="0" y="258657"/>
              <a:ext cx="5974089" cy="5842394"/>
            </a:xfrm>
            <a:custGeom>
              <a:avLst/>
              <a:gdLst/>
              <a:ahLst/>
              <a:cxnLst/>
              <a:rect r="r" b="b" t="t" l="l"/>
              <a:pathLst>
                <a:path h="5842394" w="5974089">
                  <a:moveTo>
                    <a:pt x="0" y="0"/>
                  </a:moveTo>
                  <a:lnTo>
                    <a:pt x="5974089" y="0"/>
                  </a:lnTo>
                  <a:lnTo>
                    <a:pt x="5974089" y="5842394"/>
                  </a:lnTo>
                  <a:lnTo>
                    <a:pt x="0" y="5842394"/>
                  </a:lnTo>
                  <a:lnTo>
                    <a:pt x="0" y="0"/>
                  </a:lnTo>
                  <a:close/>
                </a:path>
              </a:pathLst>
            </a:custGeom>
            <a:blipFill>
              <a:blip r:embed="rId7"/>
              <a:stretch>
                <a:fillRect l="-35900" t="-208" r="-11099" b="0"/>
              </a:stretch>
            </a:blipFill>
          </p:spPr>
        </p:sp>
        <p:sp>
          <p:nvSpPr>
            <p:cNvPr name="Freeform 10" id="10"/>
            <p:cNvSpPr/>
            <p:nvPr/>
          </p:nvSpPr>
          <p:spPr>
            <a:xfrm flipH="false" flipV="false" rot="0">
              <a:off x="6989569" y="0"/>
              <a:ext cx="5081063" cy="7091528"/>
            </a:xfrm>
            <a:custGeom>
              <a:avLst/>
              <a:gdLst/>
              <a:ahLst/>
              <a:cxnLst/>
              <a:rect r="r" b="b" t="t" l="l"/>
              <a:pathLst>
                <a:path h="7091528" w="5081063">
                  <a:moveTo>
                    <a:pt x="0" y="0"/>
                  </a:moveTo>
                  <a:lnTo>
                    <a:pt x="5081063" y="0"/>
                  </a:lnTo>
                  <a:lnTo>
                    <a:pt x="5081063" y="7091528"/>
                  </a:lnTo>
                  <a:lnTo>
                    <a:pt x="0" y="7091528"/>
                  </a:lnTo>
                  <a:lnTo>
                    <a:pt x="0" y="0"/>
                  </a:lnTo>
                  <a:close/>
                </a:path>
              </a:pathLst>
            </a:custGeom>
            <a:blipFill>
              <a:blip r:embed="rId8"/>
              <a:stretch>
                <a:fillRect l="-6045" t="0" r="-9656" b="-10650"/>
              </a:stretch>
            </a:blipFill>
          </p:spPr>
        </p:sp>
        <p:sp>
          <p:nvSpPr>
            <p:cNvPr name="Freeform 11" id="11"/>
            <p:cNvSpPr/>
            <p:nvPr/>
          </p:nvSpPr>
          <p:spPr>
            <a:xfrm flipH="false" flipV="false" rot="0">
              <a:off x="4711718" y="574389"/>
              <a:ext cx="4555701" cy="5356859"/>
            </a:xfrm>
            <a:custGeom>
              <a:avLst/>
              <a:gdLst/>
              <a:ahLst/>
              <a:cxnLst/>
              <a:rect r="r" b="b" t="t" l="l"/>
              <a:pathLst>
                <a:path h="5356859" w="4555701">
                  <a:moveTo>
                    <a:pt x="0" y="0"/>
                  </a:moveTo>
                  <a:lnTo>
                    <a:pt x="4555701" y="0"/>
                  </a:lnTo>
                  <a:lnTo>
                    <a:pt x="4555701" y="5356858"/>
                  </a:lnTo>
                  <a:lnTo>
                    <a:pt x="0" y="5356858"/>
                  </a:lnTo>
                  <a:lnTo>
                    <a:pt x="0" y="0"/>
                  </a:lnTo>
                  <a:close/>
                </a:path>
              </a:pathLst>
            </a:custGeom>
            <a:blipFill>
              <a:blip r:embed="rId9"/>
              <a:stretch>
                <a:fillRect l="0" t="-5662" r="-30624" b="-42455"/>
              </a:stretch>
            </a:blipFill>
          </p:spPr>
        </p:sp>
      </p:grpSp>
      <p:sp>
        <p:nvSpPr>
          <p:cNvPr name="Freeform 12" id="12"/>
          <p:cNvSpPr/>
          <p:nvPr/>
        </p:nvSpPr>
        <p:spPr>
          <a:xfrm flipH="false" flipV="false" rot="0">
            <a:off x="29902683" y="1301369"/>
            <a:ext cx="5116297" cy="2781987"/>
          </a:xfrm>
          <a:custGeom>
            <a:avLst/>
            <a:gdLst/>
            <a:ahLst/>
            <a:cxnLst/>
            <a:rect r="r" b="b" t="t" l="l"/>
            <a:pathLst>
              <a:path h="2781987" w="5116297">
                <a:moveTo>
                  <a:pt x="0" y="0"/>
                </a:moveTo>
                <a:lnTo>
                  <a:pt x="5116298" y="0"/>
                </a:lnTo>
                <a:lnTo>
                  <a:pt x="5116298" y="2781987"/>
                </a:lnTo>
                <a:lnTo>
                  <a:pt x="0" y="278198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0">
            <a:off x="1244282" y="666407"/>
            <a:ext cx="7039601" cy="4051912"/>
          </a:xfrm>
          <a:custGeom>
            <a:avLst/>
            <a:gdLst/>
            <a:ahLst/>
            <a:cxnLst/>
            <a:rect r="r" b="b" t="t" l="l"/>
            <a:pathLst>
              <a:path h="4051912" w="7039601">
                <a:moveTo>
                  <a:pt x="0" y="0"/>
                </a:moveTo>
                <a:lnTo>
                  <a:pt x="7039600" y="0"/>
                </a:lnTo>
                <a:lnTo>
                  <a:pt x="7039600" y="4051912"/>
                </a:lnTo>
                <a:lnTo>
                  <a:pt x="0" y="4051912"/>
                </a:lnTo>
                <a:lnTo>
                  <a:pt x="0" y="0"/>
                </a:lnTo>
                <a:close/>
              </a:path>
            </a:pathLst>
          </a:custGeom>
          <a:blipFill>
            <a:blip r:embed="rId12"/>
            <a:stretch>
              <a:fillRect l="0" t="-19048" r="0" b="-26593"/>
            </a:stretch>
          </a:blipFill>
        </p:spPr>
      </p:sp>
      <p:sp>
        <p:nvSpPr>
          <p:cNvPr name="Freeform 14" id="14"/>
          <p:cNvSpPr/>
          <p:nvPr/>
        </p:nvSpPr>
        <p:spPr>
          <a:xfrm flipH="false" flipV="false" rot="0">
            <a:off x="13490466" y="15002084"/>
            <a:ext cx="3660626" cy="1738797"/>
          </a:xfrm>
          <a:custGeom>
            <a:avLst/>
            <a:gdLst/>
            <a:ahLst/>
            <a:cxnLst/>
            <a:rect r="r" b="b" t="t" l="l"/>
            <a:pathLst>
              <a:path h="1738797" w="3660626">
                <a:moveTo>
                  <a:pt x="0" y="0"/>
                </a:moveTo>
                <a:lnTo>
                  <a:pt x="3660626" y="0"/>
                </a:lnTo>
                <a:lnTo>
                  <a:pt x="3660626" y="1738798"/>
                </a:lnTo>
                <a:lnTo>
                  <a:pt x="0" y="1738798"/>
                </a:lnTo>
                <a:lnTo>
                  <a:pt x="0" y="0"/>
                </a:lnTo>
                <a:close/>
              </a:path>
            </a:pathLst>
          </a:custGeom>
          <a:blipFill>
            <a:blip r:embed="rId13"/>
            <a:stretch>
              <a:fillRect l="0" t="0" r="0" b="0"/>
            </a:stretch>
          </a:blipFill>
        </p:spPr>
      </p:sp>
      <p:sp>
        <p:nvSpPr>
          <p:cNvPr name="Freeform 15" id="15"/>
          <p:cNvSpPr/>
          <p:nvPr/>
        </p:nvSpPr>
        <p:spPr>
          <a:xfrm flipH="false" flipV="false" rot="0">
            <a:off x="17866175" y="15293701"/>
            <a:ext cx="5670673" cy="1630319"/>
          </a:xfrm>
          <a:custGeom>
            <a:avLst/>
            <a:gdLst/>
            <a:ahLst/>
            <a:cxnLst/>
            <a:rect r="r" b="b" t="t" l="l"/>
            <a:pathLst>
              <a:path h="1630319" w="5670673">
                <a:moveTo>
                  <a:pt x="0" y="0"/>
                </a:moveTo>
                <a:lnTo>
                  <a:pt x="5670674" y="0"/>
                </a:lnTo>
                <a:lnTo>
                  <a:pt x="5670674" y="1630319"/>
                </a:lnTo>
                <a:lnTo>
                  <a:pt x="0" y="1630319"/>
                </a:lnTo>
                <a:lnTo>
                  <a:pt x="0" y="0"/>
                </a:lnTo>
                <a:close/>
              </a:path>
            </a:pathLst>
          </a:custGeom>
          <a:blipFill>
            <a:blip r:embed="rId14"/>
            <a:stretch>
              <a:fillRect l="0" t="0" r="0" b="0"/>
            </a:stretch>
          </a:blipFill>
        </p:spPr>
      </p:sp>
      <p:sp>
        <p:nvSpPr>
          <p:cNvPr name="Freeform 16" id="16"/>
          <p:cNvSpPr/>
          <p:nvPr/>
        </p:nvSpPr>
        <p:spPr>
          <a:xfrm flipH="false" flipV="false" rot="0">
            <a:off x="7257624" y="3691674"/>
            <a:ext cx="22313104" cy="10319810"/>
          </a:xfrm>
          <a:custGeom>
            <a:avLst/>
            <a:gdLst/>
            <a:ahLst/>
            <a:cxnLst/>
            <a:rect r="r" b="b" t="t" l="l"/>
            <a:pathLst>
              <a:path h="10319810" w="22313104">
                <a:moveTo>
                  <a:pt x="0" y="0"/>
                </a:moveTo>
                <a:lnTo>
                  <a:pt x="22313104" y="0"/>
                </a:lnTo>
                <a:lnTo>
                  <a:pt x="22313104" y="10319810"/>
                </a:lnTo>
                <a:lnTo>
                  <a:pt x="0" y="10319810"/>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17" id="17"/>
          <p:cNvSpPr txBox="true"/>
          <p:nvPr/>
        </p:nvSpPr>
        <p:spPr>
          <a:xfrm rot="0">
            <a:off x="7922876" y="5504584"/>
            <a:ext cx="20982601" cy="6646873"/>
          </a:xfrm>
          <a:prstGeom prst="rect">
            <a:avLst/>
          </a:prstGeom>
        </p:spPr>
        <p:txBody>
          <a:bodyPr anchor="t" rtlCol="false" tIns="0" lIns="0" bIns="0" rIns="0">
            <a:spAutoFit/>
          </a:bodyPr>
          <a:lstStyle/>
          <a:p>
            <a:pPr algn="just">
              <a:lnSpc>
                <a:spcPts val="7437"/>
              </a:lnSpc>
              <a:spcBef>
                <a:spcPct val="0"/>
              </a:spcBef>
            </a:pPr>
            <a:r>
              <a:rPr lang="en-US" sz="7437">
                <a:solidFill>
                  <a:srgbClr val="7A014E"/>
                </a:solidFill>
                <a:latin typeface="Bree Serif"/>
                <a:ea typeface="Bree Serif"/>
                <a:cs typeface="Bree Serif"/>
                <a:sym typeface="Bree Serif"/>
              </a:rPr>
              <a:t>“I remember how long and lonely the nights could be when my baby was young. Knowing there’s a friendly voice waiting to take your call makes all the difference when you need some reassurance or support with feeding your baby, especially in the small hours when you feel like you’re the only person awake. ”</a:t>
            </a:r>
          </a:p>
        </p:txBody>
      </p:sp>
      <p:grpSp>
        <p:nvGrpSpPr>
          <p:cNvPr name="Group 18" id="18"/>
          <p:cNvGrpSpPr/>
          <p:nvPr/>
        </p:nvGrpSpPr>
        <p:grpSpPr>
          <a:xfrm rot="0">
            <a:off x="0" y="17249627"/>
            <a:ext cx="36576000" cy="3324373"/>
            <a:chOff x="0" y="0"/>
            <a:chExt cx="13108013" cy="1191380"/>
          </a:xfrm>
        </p:grpSpPr>
        <p:sp>
          <p:nvSpPr>
            <p:cNvPr name="Freeform 19" id="19"/>
            <p:cNvSpPr/>
            <p:nvPr/>
          </p:nvSpPr>
          <p:spPr>
            <a:xfrm flipH="false" flipV="false" rot="0">
              <a:off x="0" y="0"/>
              <a:ext cx="13108012" cy="1191380"/>
            </a:xfrm>
            <a:custGeom>
              <a:avLst/>
              <a:gdLst/>
              <a:ahLst/>
              <a:cxnLst/>
              <a:rect r="r" b="b" t="t" l="l"/>
              <a:pathLst>
                <a:path h="1191380" w="13108012">
                  <a:moveTo>
                    <a:pt x="0" y="0"/>
                  </a:moveTo>
                  <a:lnTo>
                    <a:pt x="13108012" y="0"/>
                  </a:lnTo>
                  <a:lnTo>
                    <a:pt x="13108012" y="1191380"/>
                  </a:lnTo>
                  <a:lnTo>
                    <a:pt x="0" y="1191380"/>
                  </a:lnTo>
                  <a:close/>
                </a:path>
              </a:pathLst>
            </a:custGeom>
            <a:solidFill>
              <a:srgbClr val="2086C8"/>
            </a:solidFill>
          </p:spPr>
        </p:sp>
        <p:sp>
          <p:nvSpPr>
            <p:cNvPr name="TextBox 20" id="20"/>
            <p:cNvSpPr txBox="true"/>
            <p:nvPr/>
          </p:nvSpPr>
          <p:spPr>
            <a:xfrm>
              <a:off x="0" y="28575"/>
              <a:ext cx="13108013" cy="1162805"/>
            </a:xfrm>
            <a:prstGeom prst="rect">
              <a:avLst/>
            </a:prstGeom>
          </p:spPr>
          <p:txBody>
            <a:bodyPr anchor="ctr" rtlCol="false" tIns="50800" lIns="50800" bIns="50800" rIns="50800"/>
            <a:lstStyle/>
            <a:p>
              <a:pPr algn="ctr">
                <a:lnSpc>
                  <a:spcPts val="1700"/>
                </a:lnSpc>
              </a:pPr>
            </a:p>
          </p:txBody>
        </p:sp>
      </p:grpSp>
      <p:sp>
        <p:nvSpPr>
          <p:cNvPr name="TextBox 21" id="21"/>
          <p:cNvSpPr txBox="true"/>
          <p:nvPr/>
        </p:nvSpPr>
        <p:spPr>
          <a:xfrm rot="0">
            <a:off x="639495" y="17668899"/>
            <a:ext cx="35297010" cy="2591434"/>
          </a:xfrm>
          <a:prstGeom prst="rect">
            <a:avLst/>
          </a:prstGeom>
        </p:spPr>
        <p:txBody>
          <a:bodyPr anchor="t" rtlCol="false" tIns="0" lIns="0" bIns="0" rIns="0">
            <a:spAutoFit/>
          </a:bodyPr>
          <a:lstStyle/>
          <a:p>
            <a:pPr algn="l">
              <a:lnSpc>
                <a:spcPts val="3399"/>
              </a:lnSpc>
              <a:spcBef>
                <a:spcPct val="0"/>
              </a:spcBef>
            </a:pPr>
            <a:r>
              <a:rPr lang="en-US" sz="3399" spc="169">
                <a:solidFill>
                  <a:srgbClr val="FFFFFF"/>
                </a:solidFill>
                <a:latin typeface="Bree Serif"/>
                <a:ea typeface="Bree Serif"/>
                <a:cs typeface="Bree Serif"/>
                <a:sym typeface="Bree Serif"/>
              </a:rPr>
              <a:t>C</a:t>
            </a:r>
            <a:r>
              <a:rPr lang="en-US" sz="3399" spc="169">
                <a:solidFill>
                  <a:srgbClr val="FFFFFF"/>
                </a:solidFill>
                <a:latin typeface="Bree Serif"/>
                <a:ea typeface="Bree Serif"/>
                <a:cs typeface="Bree Serif"/>
                <a:sym typeface="Bree Serif"/>
              </a:rPr>
              <a:t>alls to the Helpline cost no more than calls to UK numbers starting 01 and 02 and will be part of any inclusive minutes that apply to your provider and call package. </a:t>
            </a:r>
          </a:p>
          <a:p>
            <a:pPr algn="l">
              <a:lnSpc>
                <a:spcPts val="3399"/>
              </a:lnSpc>
              <a:spcBef>
                <a:spcPct val="0"/>
              </a:spcBef>
            </a:pPr>
            <a:r>
              <a:rPr lang="en-US" sz="3399" spc="169">
                <a:solidFill>
                  <a:srgbClr val="FFFFFF"/>
                </a:solidFill>
                <a:latin typeface="Bree Serif"/>
                <a:ea typeface="Bree Serif"/>
                <a:cs typeface="Bree Serif"/>
                <a:sym typeface="Bree Serif"/>
              </a:rPr>
              <a:t>The National Breastfeeding Helpline is provided by the Breastfeeding Network (a registered Charity regulated by the Scottish Charity Regulator (OSCR), Scottish Charity number SC027007) and the Association of Breastfeeding Mothers (registered charity in England and Wales no. 280537), and funded by the Department for Health and Social Care and The Scottish Government. The Breastfeeding Network is a Company Limited by Guarantee Registered in Scotland Company Number 330639.</a:t>
            </a:r>
          </a:p>
          <a:p>
            <a:pPr algn="ctr">
              <a:lnSpc>
                <a:spcPts val="3399"/>
              </a:lnSpc>
              <a:spcBef>
                <a:spcPct val="0"/>
              </a:spcBef>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7505700"/>
            <a:ext cx="36576000" cy="18836640"/>
          </a:xfrm>
          <a:custGeom>
            <a:avLst/>
            <a:gdLst/>
            <a:ahLst/>
            <a:cxnLst/>
            <a:rect r="r" b="b" t="t" l="l"/>
            <a:pathLst>
              <a:path h="18836640" w="36576000">
                <a:moveTo>
                  <a:pt x="0" y="0"/>
                </a:moveTo>
                <a:lnTo>
                  <a:pt x="36576000" y="0"/>
                </a:lnTo>
                <a:lnTo>
                  <a:pt x="36576000" y="18836640"/>
                </a:lnTo>
                <a:lnTo>
                  <a:pt x="0" y="18836640"/>
                </a:lnTo>
                <a:lnTo>
                  <a:pt x="0" y="0"/>
                </a:lnTo>
                <a:close/>
              </a:path>
            </a:pathLst>
          </a:custGeom>
          <a:blipFill>
            <a:blip r:embed="rId2"/>
            <a:stretch>
              <a:fillRect l="0" t="0" r="0" b="0"/>
            </a:stretch>
          </a:blipFill>
        </p:spPr>
      </p:sp>
      <p:grpSp>
        <p:nvGrpSpPr>
          <p:cNvPr name="Group 3" id="3"/>
          <p:cNvGrpSpPr/>
          <p:nvPr/>
        </p:nvGrpSpPr>
        <p:grpSpPr>
          <a:xfrm rot="0">
            <a:off x="8104720" y="7142688"/>
            <a:ext cx="20366561" cy="4340288"/>
            <a:chOff x="0" y="0"/>
            <a:chExt cx="27155415" cy="5787051"/>
          </a:xfrm>
        </p:grpSpPr>
        <p:sp>
          <p:nvSpPr>
            <p:cNvPr name="Freeform 4" id="4"/>
            <p:cNvSpPr/>
            <p:nvPr/>
          </p:nvSpPr>
          <p:spPr>
            <a:xfrm flipH="false" flipV="false" rot="0">
              <a:off x="0" y="2155658"/>
              <a:ext cx="1591562" cy="1591562"/>
            </a:xfrm>
            <a:custGeom>
              <a:avLst/>
              <a:gdLst/>
              <a:ahLst/>
              <a:cxnLst/>
              <a:rect r="r" b="b" t="t" l="l"/>
              <a:pathLst>
                <a:path h="1591562" w="1591562">
                  <a:moveTo>
                    <a:pt x="0" y="0"/>
                  </a:moveTo>
                  <a:lnTo>
                    <a:pt x="1591562" y="0"/>
                  </a:lnTo>
                  <a:lnTo>
                    <a:pt x="1591562" y="1591562"/>
                  </a:lnTo>
                  <a:lnTo>
                    <a:pt x="0" y="159156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793843" y="2249548"/>
              <a:ext cx="22747526" cy="1187913"/>
            </a:xfrm>
            <a:prstGeom prst="rect">
              <a:avLst/>
            </a:prstGeom>
          </p:spPr>
          <p:txBody>
            <a:bodyPr anchor="t" rtlCol="false" tIns="0" lIns="0" bIns="0" rIns="0">
              <a:spAutoFit/>
            </a:bodyPr>
            <a:lstStyle/>
            <a:p>
              <a:pPr algn="ctr">
                <a:lnSpc>
                  <a:spcPts val="6617"/>
                </a:lnSpc>
              </a:pPr>
              <a:r>
                <a:rPr lang="en-US" sz="6617" spc="866">
                  <a:solidFill>
                    <a:srgbClr val="E10076"/>
                  </a:solidFill>
                  <a:latin typeface="Bree Serif"/>
                  <a:ea typeface="Bree Serif"/>
                  <a:cs typeface="Bree Serif"/>
                  <a:sym typeface="Bree Serif"/>
                </a:rPr>
                <a:t> NationalBreastfeedingHelpline</a:t>
              </a:r>
            </a:p>
          </p:txBody>
        </p:sp>
        <p:sp>
          <p:nvSpPr>
            <p:cNvPr name="Freeform 6" id="6"/>
            <p:cNvSpPr/>
            <p:nvPr/>
          </p:nvSpPr>
          <p:spPr>
            <a:xfrm flipH="false" flipV="false" rot="0">
              <a:off x="0" y="0"/>
              <a:ext cx="1587685" cy="1581912"/>
            </a:xfrm>
            <a:custGeom>
              <a:avLst/>
              <a:gdLst/>
              <a:ahLst/>
              <a:cxnLst/>
              <a:rect r="r" b="b" t="t" l="l"/>
              <a:pathLst>
                <a:path h="1581912" w="1587685">
                  <a:moveTo>
                    <a:pt x="0" y="0"/>
                  </a:moveTo>
                  <a:lnTo>
                    <a:pt x="1587685" y="0"/>
                  </a:lnTo>
                  <a:lnTo>
                    <a:pt x="1587685" y="1581912"/>
                  </a:lnTo>
                  <a:lnTo>
                    <a:pt x="0" y="158191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1202563" y="-133350"/>
              <a:ext cx="25952851" cy="1570036"/>
            </a:xfrm>
            <a:prstGeom prst="rect">
              <a:avLst/>
            </a:prstGeom>
          </p:spPr>
          <p:txBody>
            <a:bodyPr anchor="t" rtlCol="false" tIns="0" lIns="0" bIns="0" rIns="0">
              <a:spAutoFit/>
            </a:bodyPr>
            <a:lstStyle/>
            <a:p>
              <a:pPr algn="ctr">
                <a:lnSpc>
                  <a:spcPts val="10094"/>
                </a:lnSpc>
                <a:spcBef>
                  <a:spcPct val="0"/>
                </a:spcBef>
              </a:pPr>
              <a:r>
                <a:rPr lang="en-US" sz="7210" spc="944">
                  <a:solidFill>
                    <a:srgbClr val="E10076"/>
                  </a:solidFill>
                  <a:latin typeface="Bree Serif"/>
                  <a:ea typeface="Bree Serif"/>
                  <a:cs typeface="Bree Serif"/>
                  <a:sym typeface="Bree Serif"/>
                </a:rPr>
                <a:t>National Breastfeeding Helpline UK</a:t>
              </a:r>
            </a:p>
          </p:txBody>
        </p:sp>
        <p:sp>
          <p:nvSpPr>
            <p:cNvPr name="Freeform 8" id="8"/>
            <p:cNvSpPr/>
            <p:nvPr/>
          </p:nvSpPr>
          <p:spPr>
            <a:xfrm flipH="false" flipV="false" rot="0">
              <a:off x="0" y="4043844"/>
              <a:ext cx="1743207" cy="1743207"/>
            </a:xfrm>
            <a:custGeom>
              <a:avLst/>
              <a:gdLst/>
              <a:ahLst/>
              <a:cxnLst/>
              <a:rect r="r" b="b" t="t" l="l"/>
              <a:pathLst>
                <a:path h="1743207" w="1743207">
                  <a:moveTo>
                    <a:pt x="0" y="0"/>
                  </a:moveTo>
                  <a:lnTo>
                    <a:pt x="1743207" y="0"/>
                  </a:lnTo>
                  <a:lnTo>
                    <a:pt x="1743207" y="1743207"/>
                  </a:lnTo>
                  <a:lnTo>
                    <a:pt x="0" y="174320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9" id="9"/>
            <p:cNvSpPr txBox="true"/>
            <p:nvPr/>
          </p:nvSpPr>
          <p:spPr>
            <a:xfrm rot="0">
              <a:off x="1743207" y="3900969"/>
              <a:ext cx="24803536" cy="1600115"/>
            </a:xfrm>
            <a:prstGeom prst="rect">
              <a:avLst/>
            </a:prstGeom>
          </p:spPr>
          <p:txBody>
            <a:bodyPr anchor="t" rtlCol="false" tIns="0" lIns="0" bIns="0" rIns="0">
              <a:spAutoFit/>
            </a:bodyPr>
            <a:lstStyle/>
            <a:p>
              <a:pPr algn="ctr">
                <a:lnSpc>
                  <a:spcPts val="10109"/>
                </a:lnSpc>
              </a:pPr>
              <a:r>
                <a:rPr lang="en-US" sz="7221" spc="945">
                  <a:solidFill>
                    <a:srgbClr val="E10076"/>
                  </a:solidFill>
                  <a:latin typeface="Bree Serif"/>
                  <a:ea typeface="Bree Serif"/>
                  <a:cs typeface="Bree Serif"/>
                  <a:sym typeface="Bree Serif"/>
                </a:rPr>
                <a:t>www.breastfeedingnetwork.org.uk</a:t>
              </a:r>
            </a:p>
          </p:txBody>
        </p:sp>
      </p:grpSp>
      <p:sp>
        <p:nvSpPr>
          <p:cNvPr name="TextBox 10" id="10"/>
          <p:cNvSpPr txBox="true"/>
          <p:nvPr/>
        </p:nvSpPr>
        <p:spPr>
          <a:xfrm rot="0">
            <a:off x="3289274" y="11597276"/>
            <a:ext cx="29329950" cy="4006850"/>
          </a:xfrm>
          <a:prstGeom prst="rect">
            <a:avLst/>
          </a:prstGeom>
        </p:spPr>
        <p:txBody>
          <a:bodyPr anchor="t" rtlCol="false" tIns="0" lIns="0" bIns="0" rIns="0">
            <a:spAutoFit/>
          </a:bodyPr>
          <a:lstStyle/>
          <a:p>
            <a:pPr algn="ctr">
              <a:lnSpc>
                <a:spcPts val="10450"/>
              </a:lnSpc>
            </a:pPr>
            <a:r>
              <a:rPr lang="en-US" sz="9500" spc="209">
                <a:solidFill>
                  <a:srgbClr val="7A014E"/>
                </a:solidFill>
                <a:latin typeface="Bree Serif"/>
                <a:ea typeface="Bree Serif"/>
                <a:cs typeface="Bree Serif"/>
                <a:sym typeface="Bree Serif"/>
              </a:rPr>
              <a:t>Evidence-based, non-judgemental</a:t>
            </a:r>
            <a:r>
              <a:rPr lang="en-US" sz="9500" spc="209">
                <a:solidFill>
                  <a:srgbClr val="7A014E"/>
                </a:solidFill>
                <a:latin typeface="Bree Serif"/>
                <a:ea typeface="Bree Serif"/>
                <a:cs typeface="Bree Serif"/>
                <a:sym typeface="Bree Serif"/>
              </a:rPr>
              <a:t> and friendly breastfeeding support for all; wherever you are in your feeding journey. </a:t>
            </a:r>
          </a:p>
        </p:txBody>
      </p:sp>
      <p:sp>
        <p:nvSpPr>
          <p:cNvPr name="Freeform 11" id="11"/>
          <p:cNvSpPr/>
          <p:nvPr/>
        </p:nvSpPr>
        <p:spPr>
          <a:xfrm flipH="false" flipV="false" rot="0">
            <a:off x="26013064" y="1861640"/>
            <a:ext cx="8505536" cy="4624885"/>
          </a:xfrm>
          <a:custGeom>
            <a:avLst/>
            <a:gdLst/>
            <a:ahLst/>
            <a:cxnLst/>
            <a:rect r="r" b="b" t="t" l="l"/>
            <a:pathLst>
              <a:path h="4624885" w="8505536">
                <a:moveTo>
                  <a:pt x="0" y="0"/>
                </a:moveTo>
                <a:lnTo>
                  <a:pt x="8505536" y="0"/>
                </a:lnTo>
                <a:lnTo>
                  <a:pt x="8505536" y="4624885"/>
                </a:lnTo>
                <a:lnTo>
                  <a:pt x="0" y="462488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 id="12"/>
          <p:cNvSpPr/>
          <p:nvPr/>
        </p:nvSpPr>
        <p:spPr>
          <a:xfrm flipH="false" flipV="false" rot="0">
            <a:off x="2057400" y="787474"/>
            <a:ext cx="11109286" cy="6394376"/>
          </a:xfrm>
          <a:custGeom>
            <a:avLst/>
            <a:gdLst/>
            <a:ahLst/>
            <a:cxnLst/>
            <a:rect r="r" b="b" t="t" l="l"/>
            <a:pathLst>
              <a:path h="6394376" w="11109286">
                <a:moveTo>
                  <a:pt x="0" y="0"/>
                </a:moveTo>
                <a:lnTo>
                  <a:pt x="11109286" y="0"/>
                </a:lnTo>
                <a:lnTo>
                  <a:pt x="11109286" y="6394376"/>
                </a:lnTo>
                <a:lnTo>
                  <a:pt x="0" y="6394376"/>
                </a:lnTo>
                <a:lnTo>
                  <a:pt x="0" y="0"/>
                </a:lnTo>
                <a:close/>
              </a:path>
            </a:pathLst>
          </a:custGeom>
          <a:blipFill>
            <a:blip r:embed="rId11"/>
            <a:stretch>
              <a:fillRect l="0" t="-19048" r="0" b="-26593"/>
            </a:stretch>
          </a:blipFill>
        </p:spPr>
      </p:sp>
      <p:sp>
        <p:nvSpPr>
          <p:cNvPr name="TextBox 13" id="13"/>
          <p:cNvSpPr txBox="true"/>
          <p:nvPr/>
        </p:nvSpPr>
        <p:spPr>
          <a:xfrm rot="0">
            <a:off x="9071616" y="16104175"/>
            <a:ext cx="18432768" cy="460374"/>
          </a:xfrm>
          <a:prstGeom prst="rect">
            <a:avLst/>
          </a:prstGeom>
        </p:spPr>
        <p:txBody>
          <a:bodyPr anchor="t" rtlCol="false" tIns="0" lIns="0" bIns="0" rIns="0">
            <a:spAutoFit/>
          </a:bodyPr>
          <a:lstStyle/>
          <a:p>
            <a:pPr algn="ctr">
              <a:lnSpc>
                <a:spcPts val="3499"/>
              </a:lnSpc>
              <a:spcBef>
                <a:spcPct val="0"/>
              </a:spcBef>
            </a:pPr>
            <a:r>
              <a:rPr lang="en-US" sz="3499">
                <a:solidFill>
                  <a:srgbClr val="E10076"/>
                </a:solidFill>
                <a:latin typeface="Bree Serif"/>
                <a:ea typeface="Bree Serif"/>
                <a:cs typeface="Bree Serif"/>
                <a:sym typeface="Bree Serif"/>
              </a:rPr>
              <a:t>F</a:t>
            </a:r>
            <a:r>
              <a:rPr lang="en-US" sz="3499">
                <a:solidFill>
                  <a:srgbClr val="E10076"/>
                </a:solidFill>
                <a:latin typeface="Bree Serif"/>
                <a:ea typeface="Bree Serif"/>
                <a:cs typeface="Bree Serif"/>
                <a:sym typeface="Bree Serif"/>
              </a:rPr>
              <a:t>unded by the Department for Health and Social Care and The Scottish Government</a:t>
            </a:r>
          </a:p>
        </p:txBody>
      </p:sp>
      <p:sp>
        <p:nvSpPr>
          <p:cNvPr name="Freeform 14" id="14"/>
          <p:cNvSpPr/>
          <p:nvPr/>
        </p:nvSpPr>
        <p:spPr>
          <a:xfrm flipH="false" flipV="false" rot="0">
            <a:off x="639495" y="15168102"/>
            <a:ext cx="3660626" cy="1738797"/>
          </a:xfrm>
          <a:custGeom>
            <a:avLst/>
            <a:gdLst/>
            <a:ahLst/>
            <a:cxnLst/>
            <a:rect r="r" b="b" t="t" l="l"/>
            <a:pathLst>
              <a:path h="1738797" w="3660626">
                <a:moveTo>
                  <a:pt x="0" y="0"/>
                </a:moveTo>
                <a:lnTo>
                  <a:pt x="3660626" y="0"/>
                </a:lnTo>
                <a:lnTo>
                  <a:pt x="3660626" y="1738797"/>
                </a:lnTo>
                <a:lnTo>
                  <a:pt x="0" y="1738797"/>
                </a:lnTo>
                <a:lnTo>
                  <a:pt x="0" y="0"/>
                </a:lnTo>
                <a:close/>
              </a:path>
            </a:pathLst>
          </a:custGeom>
          <a:blipFill>
            <a:blip r:embed="rId12"/>
            <a:stretch>
              <a:fillRect l="0" t="0" r="0" b="0"/>
            </a:stretch>
          </a:blipFill>
        </p:spPr>
      </p:sp>
      <p:sp>
        <p:nvSpPr>
          <p:cNvPr name="Freeform 15" id="15"/>
          <p:cNvSpPr/>
          <p:nvPr/>
        </p:nvSpPr>
        <p:spPr>
          <a:xfrm flipH="false" flipV="false" rot="0">
            <a:off x="30265832" y="15222341"/>
            <a:ext cx="5670673" cy="1630319"/>
          </a:xfrm>
          <a:custGeom>
            <a:avLst/>
            <a:gdLst/>
            <a:ahLst/>
            <a:cxnLst/>
            <a:rect r="r" b="b" t="t" l="l"/>
            <a:pathLst>
              <a:path h="1630319" w="5670673">
                <a:moveTo>
                  <a:pt x="0" y="0"/>
                </a:moveTo>
                <a:lnTo>
                  <a:pt x="5670673" y="0"/>
                </a:lnTo>
                <a:lnTo>
                  <a:pt x="5670673" y="1630319"/>
                </a:lnTo>
                <a:lnTo>
                  <a:pt x="0" y="1630319"/>
                </a:lnTo>
                <a:lnTo>
                  <a:pt x="0" y="0"/>
                </a:lnTo>
                <a:close/>
              </a:path>
            </a:pathLst>
          </a:custGeom>
          <a:blipFill>
            <a:blip r:embed="rId13"/>
            <a:stretch>
              <a:fillRect l="0" t="0" r="0" b="0"/>
            </a:stretch>
          </a:blipFill>
        </p:spPr>
      </p:sp>
      <p:grpSp>
        <p:nvGrpSpPr>
          <p:cNvPr name="Group 16" id="16"/>
          <p:cNvGrpSpPr/>
          <p:nvPr/>
        </p:nvGrpSpPr>
        <p:grpSpPr>
          <a:xfrm rot="0">
            <a:off x="0" y="17249627"/>
            <a:ext cx="36576000" cy="3324373"/>
            <a:chOff x="0" y="0"/>
            <a:chExt cx="13108013" cy="1191380"/>
          </a:xfrm>
        </p:grpSpPr>
        <p:sp>
          <p:nvSpPr>
            <p:cNvPr name="Freeform 17" id="17"/>
            <p:cNvSpPr/>
            <p:nvPr/>
          </p:nvSpPr>
          <p:spPr>
            <a:xfrm flipH="false" flipV="false" rot="0">
              <a:off x="0" y="0"/>
              <a:ext cx="13108012" cy="1191380"/>
            </a:xfrm>
            <a:custGeom>
              <a:avLst/>
              <a:gdLst/>
              <a:ahLst/>
              <a:cxnLst/>
              <a:rect r="r" b="b" t="t" l="l"/>
              <a:pathLst>
                <a:path h="1191380" w="13108012">
                  <a:moveTo>
                    <a:pt x="0" y="0"/>
                  </a:moveTo>
                  <a:lnTo>
                    <a:pt x="13108012" y="0"/>
                  </a:lnTo>
                  <a:lnTo>
                    <a:pt x="13108012" y="1191380"/>
                  </a:lnTo>
                  <a:lnTo>
                    <a:pt x="0" y="1191380"/>
                  </a:lnTo>
                  <a:close/>
                </a:path>
              </a:pathLst>
            </a:custGeom>
            <a:solidFill>
              <a:srgbClr val="2086C8"/>
            </a:solidFill>
          </p:spPr>
        </p:sp>
        <p:sp>
          <p:nvSpPr>
            <p:cNvPr name="TextBox 18" id="18"/>
            <p:cNvSpPr txBox="true"/>
            <p:nvPr/>
          </p:nvSpPr>
          <p:spPr>
            <a:xfrm>
              <a:off x="0" y="28575"/>
              <a:ext cx="13108013" cy="1162805"/>
            </a:xfrm>
            <a:prstGeom prst="rect">
              <a:avLst/>
            </a:prstGeom>
          </p:spPr>
          <p:txBody>
            <a:bodyPr anchor="ctr" rtlCol="false" tIns="50800" lIns="50800" bIns="50800" rIns="50800"/>
            <a:lstStyle/>
            <a:p>
              <a:pPr algn="ctr">
                <a:lnSpc>
                  <a:spcPts val="1700"/>
                </a:lnSpc>
              </a:pPr>
            </a:p>
          </p:txBody>
        </p:sp>
      </p:grpSp>
      <p:sp>
        <p:nvSpPr>
          <p:cNvPr name="TextBox 19" id="19"/>
          <p:cNvSpPr txBox="true"/>
          <p:nvPr/>
        </p:nvSpPr>
        <p:spPr>
          <a:xfrm rot="0">
            <a:off x="639495" y="17668899"/>
            <a:ext cx="35297010" cy="2591434"/>
          </a:xfrm>
          <a:prstGeom prst="rect">
            <a:avLst/>
          </a:prstGeom>
        </p:spPr>
        <p:txBody>
          <a:bodyPr anchor="t" rtlCol="false" tIns="0" lIns="0" bIns="0" rIns="0">
            <a:spAutoFit/>
          </a:bodyPr>
          <a:lstStyle/>
          <a:p>
            <a:pPr algn="l">
              <a:lnSpc>
                <a:spcPts val="3399"/>
              </a:lnSpc>
              <a:spcBef>
                <a:spcPct val="0"/>
              </a:spcBef>
            </a:pPr>
            <a:r>
              <a:rPr lang="en-US" sz="3399" spc="169">
                <a:solidFill>
                  <a:srgbClr val="FFFFFF"/>
                </a:solidFill>
                <a:latin typeface="Bree Serif"/>
                <a:ea typeface="Bree Serif"/>
                <a:cs typeface="Bree Serif"/>
                <a:sym typeface="Bree Serif"/>
              </a:rPr>
              <a:t>C</a:t>
            </a:r>
            <a:r>
              <a:rPr lang="en-US" sz="3399" spc="169">
                <a:solidFill>
                  <a:srgbClr val="FFFFFF"/>
                </a:solidFill>
                <a:latin typeface="Bree Serif"/>
                <a:ea typeface="Bree Serif"/>
                <a:cs typeface="Bree Serif"/>
                <a:sym typeface="Bree Serif"/>
              </a:rPr>
              <a:t>alls to the Helpline cost no more than calls to UK numbers starting 01 and 02 and will be part of any inclusive minutes that apply to your provider and call package. </a:t>
            </a:r>
          </a:p>
          <a:p>
            <a:pPr algn="l">
              <a:lnSpc>
                <a:spcPts val="3399"/>
              </a:lnSpc>
              <a:spcBef>
                <a:spcPct val="0"/>
              </a:spcBef>
            </a:pPr>
            <a:r>
              <a:rPr lang="en-US" sz="3399" spc="169">
                <a:solidFill>
                  <a:srgbClr val="FFFFFF"/>
                </a:solidFill>
                <a:latin typeface="Bree Serif"/>
                <a:ea typeface="Bree Serif"/>
                <a:cs typeface="Bree Serif"/>
                <a:sym typeface="Bree Serif"/>
              </a:rPr>
              <a:t>The National Breastfeeding Helpline is provided by the Breastfeeding Network (a registered Charity regulated by the Scottish Charity Regulator (OSCR), Scottish Charity number SC027007) and the Association of Breastfeeding Mothers (registered charity in England and Wales no. 280537), and funded by the Department for Health and Social Care and The Scottish Government. The Breastfeeding Network is a Company Limited by Guarantee Registered in Scotland Company Number 330639.</a:t>
            </a:r>
          </a:p>
          <a:p>
            <a:pPr algn="ctr">
              <a:lnSpc>
                <a:spcPts val="3399"/>
              </a:lnSpc>
              <a:spcBef>
                <a:spcPct val="0"/>
              </a:spcBef>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17249627"/>
            <a:ext cx="36576000" cy="3324373"/>
            <a:chOff x="0" y="0"/>
            <a:chExt cx="13108013" cy="1191380"/>
          </a:xfrm>
        </p:grpSpPr>
        <p:sp>
          <p:nvSpPr>
            <p:cNvPr name="Freeform 3" id="3"/>
            <p:cNvSpPr/>
            <p:nvPr/>
          </p:nvSpPr>
          <p:spPr>
            <a:xfrm flipH="false" flipV="false" rot="0">
              <a:off x="0" y="0"/>
              <a:ext cx="13108012" cy="1191380"/>
            </a:xfrm>
            <a:custGeom>
              <a:avLst/>
              <a:gdLst/>
              <a:ahLst/>
              <a:cxnLst/>
              <a:rect r="r" b="b" t="t" l="l"/>
              <a:pathLst>
                <a:path h="1191380" w="13108012">
                  <a:moveTo>
                    <a:pt x="0" y="0"/>
                  </a:moveTo>
                  <a:lnTo>
                    <a:pt x="13108012" y="0"/>
                  </a:lnTo>
                  <a:lnTo>
                    <a:pt x="13108012" y="1191380"/>
                  </a:lnTo>
                  <a:lnTo>
                    <a:pt x="0" y="1191380"/>
                  </a:lnTo>
                  <a:close/>
                </a:path>
              </a:pathLst>
            </a:custGeom>
            <a:solidFill>
              <a:srgbClr val="2086C8"/>
            </a:solidFill>
          </p:spPr>
        </p:sp>
        <p:sp>
          <p:nvSpPr>
            <p:cNvPr name="TextBox 4" id="4"/>
            <p:cNvSpPr txBox="true"/>
            <p:nvPr/>
          </p:nvSpPr>
          <p:spPr>
            <a:xfrm>
              <a:off x="0" y="28575"/>
              <a:ext cx="13108013" cy="1162805"/>
            </a:xfrm>
            <a:prstGeom prst="rect">
              <a:avLst/>
            </a:prstGeom>
          </p:spPr>
          <p:txBody>
            <a:bodyPr anchor="ctr" rtlCol="false" tIns="50800" lIns="50800" bIns="50800" rIns="50800"/>
            <a:lstStyle/>
            <a:p>
              <a:pPr algn="ctr">
                <a:lnSpc>
                  <a:spcPts val="1700"/>
                </a:lnSpc>
              </a:pPr>
            </a:p>
          </p:txBody>
        </p:sp>
      </p:grpSp>
      <p:sp>
        <p:nvSpPr>
          <p:cNvPr name="Freeform 5" id="5"/>
          <p:cNvSpPr/>
          <p:nvPr/>
        </p:nvSpPr>
        <p:spPr>
          <a:xfrm flipH="false" flipV="false" rot="0">
            <a:off x="0" y="7505700"/>
            <a:ext cx="36576000" cy="18836640"/>
          </a:xfrm>
          <a:custGeom>
            <a:avLst/>
            <a:gdLst/>
            <a:ahLst/>
            <a:cxnLst/>
            <a:rect r="r" b="b" t="t" l="l"/>
            <a:pathLst>
              <a:path h="18836640" w="36576000">
                <a:moveTo>
                  <a:pt x="0" y="0"/>
                </a:moveTo>
                <a:lnTo>
                  <a:pt x="36576000" y="0"/>
                </a:lnTo>
                <a:lnTo>
                  <a:pt x="36576000" y="18836640"/>
                </a:lnTo>
                <a:lnTo>
                  <a:pt x="0" y="18836640"/>
                </a:lnTo>
                <a:lnTo>
                  <a:pt x="0" y="0"/>
                </a:lnTo>
                <a:close/>
              </a:path>
            </a:pathLst>
          </a:custGeom>
          <a:blipFill>
            <a:blip r:embed="rId2"/>
            <a:stretch>
              <a:fillRect l="0" t="0" r="0" b="0"/>
            </a:stretch>
          </a:blipFill>
        </p:spPr>
      </p:sp>
      <p:sp>
        <p:nvSpPr>
          <p:cNvPr name="Freeform 6" id="6"/>
          <p:cNvSpPr/>
          <p:nvPr/>
        </p:nvSpPr>
        <p:spPr>
          <a:xfrm flipH="false" flipV="false" rot="0">
            <a:off x="1893733" y="730324"/>
            <a:ext cx="10416021" cy="5995340"/>
          </a:xfrm>
          <a:custGeom>
            <a:avLst/>
            <a:gdLst/>
            <a:ahLst/>
            <a:cxnLst/>
            <a:rect r="r" b="b" t="t" l="l"/>
            <a:pathLst>
              <a:path h="5995340" w="10416021">
                <a:moveTo>
                  <a:pt x="0" y="0"/>
                </a:moveTo>
                <a:lnTo>
                  <a:pt x="10416021" y="0"/>
                </a:lnTo>
                <a:lnTo>
                  <a:pt x="10416021" y="5995341"/>
                </a:lnTo>
                <a:lnTo>
                  <a:pt x="0" y="5995341"/>
                </a:lnTo>
                <a:lnTo>
                  <a:pt x="0" y="0"/>
                </a:lnTo>
                <a:close/>
              </a:path>
            </a:pathLst>
          </a:custGeom>
          <a:blipFill>
            <a:blip r:embed="rId3"/>
            <a:stretch>
              <a:fillRect l="0" t="-19048" r="0" b="-26593"/>
            </a:stretch>
          </a:blipFill>
        </p:spPr>
      </p:sp>
      <p:sp>
        <p:nvSpPr>
          <p:cNvPr name="Freeform 7" id="7"/>
          <p:cNvSpPr/>
          <p:nvPr/>
        </p:nvSpPr>
        <p:spPr>
          <a:xfrm flipH="false" flipV="false" rot="0">
            <a:off x="13401749" y="4630217"/>
            <a:ext cx="9772502" cy="9772502"/>
          </a:xfrm>
          <a:custGeom>
            <a:avLst/>
            <a:gdLst/>
            <a:ahLst/>
            <a:cxnLst/>
            <a:rect r="r" b="b" t="t" l="l"/>
            <a:pathLst>
              <a:path h="9772502" w="9772502">
                <a:moveTo>
                  <a:pt x="0" y="0"/>
                </a:moveTo>
                <a:lnTo>
                  <a:pt x="9772502" y="0"/>
                </a:lnTo>
                <a:lnTo>
                  <a:pt x="9772502" y="9772502"/>
                </a:lnTo>
                <a:lnTo>
                  <a:pt x="0" y="977250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pic>
        <p:nvPicPr>
          <p:cNvPr name="Picture 8" id="8"/>
          <p:cNvPicPr>
            <a:picLocks noChangeAspect="true"/>
          </p:cNvPicPr>
          <p:nvPr/>
        </p:nvPicPr>
        <p:blipFill>
          <a:blip r:embed="rId6"/>
          <a:stretch>
            <a:fillRect/>
          </a:stretch>
        </p:blipFill>
        <p:spPr>
          <a:xfrm rot="0">
            <a:off x="13670218" y="5122022"/>
            <a:ext cx="9235565" cy="9235565"/>
          </a:xfrm>
          <a:prstGeom prst="rect">
            <a:avLst/>
          </a:prstGeom>
        </p:spPr>
      </p:pic>
      <p:grpSp>
        <p:nvGrpSpPr>
          <p:cNvPr name="Group 9" id="9"/>
          <p:cNvGrpSpPr/>
          <p:nvPr/>
        </p:nvGrpSpPr>
        <p:grpSpPr>
          <a:xfrm rot="0">
            <a:off x="23174251" y="9376881"/>
            <a:ext cx="12896781" cy="7187668"/>
            <a:chOff x="0" y="0"/>
            <a:chExt cx="17195709" cy="9583558"/>
          </a:xfrm>
        </p:grpSpPr>
        <p:sp>
          <p:nvSpPr>
            <p:cNvPr name="Freeform 10" id="10"/>
            <p:cNvSpPr/>
            <p:nvPr/>
          </p:nvSpPr>
          <p:spPr>
            <a:xfrm flipH="false" flipV="false" rot="0">
              <a:off x="0" y="1621348"/>
              <a:ext cx="6629579" cy="6154304"/>
            </a:xfrm>
            <a:custGeom>
              <a:avLst/>
              <a:gdLst/>
              <a:ahLst/>
              <a:cxnLst/>
              <a:rect r="r" b="b" t="t" l="l"/>
              <a:pathLst>
                <a:path h="6154304" w="6629579">
                  <a:moveTo>
                    <a:pt x="0" y="0"/>
                  </a:moveTo>
                  <a:lnTo>
                    <a:pt x="6629579" y="0"/>
                  </a:lnTo>
                  <a:lnTo>
                    <a:pt x="6629579" y="6154304"/>
                  </a:lnTo>
                  <a:lnTo>
                    <a:pt x="0" y="6154304"/>
                  </a:lnTo>
                  <a:lnTo>
                    <a:pt x="0" y="0"/>
                  </a:lnTo>
                  <a:close/>
                </a:path>
              </a:pathLst>
            </a:custGeom>
            <a:blipFill>
              <a:blip r:embed="rId7"/>
              <a:stretch>
                <a:fillRect l="0" t="-11921" r="-7639" b="-62007"/>
              </a:stretch>
            </a:blipFill>
          </p:spPr>
        </p:sp>
        <p:sp>
          <p:nvSpPr>
            <p:cNvPr name="Freeform 11" id="11"/>
            <p:cNvSpPr/>
            <p:nvPr/>
          </p:nvSpPr>
          <p:spPr>
            <a:xfrm flipH="true" flipV="false" rot="0">
              <a:off x="10436937" y="734112"/>
              <a:ext cx="6758771" cy="7575943"/>
            </a:xfrm>
            <a:custGeom>
              <a:avLst/>
              <a:gdLst/>
              <a:ahLst/>
              <a:cxnLst/>
              <a:rect r="r" b="b" t="t" l="l"/>
              <a:pathLst>
                <a:path h="7575943" w="6758771">
                  <a:moveTo>
                    <a:pt x="6758772" y="0"/>
                  </a:moveTo>
                  <a:lnTo>
                    <a:pt x="0" y="0"/>
                  </a:lnTo>
                  <a:lnTo>
                    <a:pt x="0" y="7575943"/>
                  </a:lnTo>
                  <a:lnTo>
                    <a:pt x="6758772" y="7575943"/>
                  </a:lnTo>
                  <a:lnTo>
                    <a:pt x="6758772" y="0"/>
                  </a:lnTo>
                  <a:close/>
                </a:path>
              </a:pathLst>
            </a:custGeom>
            <a:blipFill>
              <a:blip r:embed="rId8"/>
              <a:stretch>
                <a:fillRect l="-34067" t="0" r="-34067" b="0"/>
              </a:stretch>
            </a:blipFill>
          </p:spPr>
        </p:sp>
        <p:sp>
          <p:nvSpPr>
            <p:cNvPr name="Freeform 12" id="12"/>
            <p:cNvSpPr/>
            <p:nvPr/>
          </p:nvSpPr>
          <p:spPr>
            <a:xfrm flipH="false" flipV="false" rot="636702">
              <a:off x="4500132" y="870778"/>
              <a:ext cx="10185441" cy="7842002"/>
            </a:xfrm>
            <a:custGeom>
              <a:avLst/>
              <a:gdLst/>
              <a:ahLst/>
              <a:cxnLst/>
              <a:rect r="r" b="b" t="t" l="l"/>
              <a:pathLst>
                <a:path h="7842002" w="10185441">
                  <a:moveTo>
                    <a:pt x="0" y="0"/>
                  </a:moveTo>
                  <a:lnTo>
                    <a:pt x="10185442" y="0"/>
                  </a:lnTo>
                  <a:lnTo>
                    <a:pt x="10185442" y="7842002"/>
                  </a:lnTo>
                  <a:lnTo>
                    <a:pt x="0" y="7842002"/>
                  </a:lnTo>
                  <a:lnTo>
                    <a:pt x="0" y="0"/>
                  </a:lnTo>
                  <a:close/>
                </a:path>
              </a:pathLst>
            </a:custGeom>
            <a:blipFill>
              <a:blip r:embed="rId9"/>
              <a:stretch>
                <a:fillRect l="-7744" t="0" r="-7744" b="0"/>
              </a:stretch>
            </a:blipFill>
          </p:spPr>
        </p:sp>
      </p:grpSp>
      <p:grpSp>
        <p:nvGrpSpPr>
          <p:cNvPr name="Group 13" id="13"/>
          <p:cNvGrpSpPr/>
          <p:nvPr/>
        </p:nvGrpSpPr>
        <p:grpSpPr>
          <a:xfrm rot="0">
            <a:off x="0" y="10045010"/>
            <a:ext cx="13003019" cy="6310255"/>
            <a:chOff x="0" y="0"/>
            <a:chExt cx="17337359" cy="8413673"/>
          </a:xfrm>
        </p:grpSpPr>
        <p:sp>
          <p:nvSpPr>
            <p:cNvPr name="Freeform 14" id="14"/>
            <p:cNvSpPr/>
            <p:nvPr/>
          </p:nvSpPr>
          <p:spPr>
            <a:xfrm flipH="false" flipV="false" rot="0">
              <a:off x="13281658" y="825957"/>
              <a:ext cx="4055700" cy="6066634"/>
            </a:xfrm>
            <a:custGeom>
              <a:avLst/>
              <a:gdLst/>
              <a:ahLst/>
              <a:cxnLst/>
              <a:rect r="r" b="b" t="t" l="l"/>
              <a:pathLst>
                <a:path h="6066634" w="4055700">
                  <a:moveTo>
                    <a:pt x="0" y="0"/>
                  </a:moveTo>
                  <a:lnTo>
                    <a:pt x="4055701" y="0"/>
                  </a:lnTo>
                  <a:lnTo>
                    <a:pt x="4055701" y="6066633"/>
                  </a:lnTo>
                  <a:lnTo>
                    <a:pt x="0" y="6066633"/>
                  </a:lnTo>
                  <a:lnTo>
                    <a:pt x="0" y="0"/>
                  </a:lnTo>
                  <a:close/>
                </a:path>
              </a:pathLst>
            </a:custGeom>
            <a:blipFill>
              <a:blip r:embed="rId10"/>
              <a:stretch>
                <a:fillRect l="-6045" t="0" r="-6045" b="0"/>
              </a:stretch>
            </a:blipFill>
          </p:spPr>
        </p:sp>
        <p:sp>
          <p:nvSpPr>
            <p:cNvPr name="Freeform 15" id="15"/>
            <p:cNvSpPr/>
            <p:nvPr/>
          </p:nvSpPr>
          <p:spPr>
            <a:xfrm flipH="false" flipV="false" rot="0">
              <a:off x="0" y="306881"/>
              <a:ext cx="7087898" cy="6931650"/>
            </a:xfrm>
            <a:custGeom>
              <a:avLst/>
              <a:gdLst/>
              <a:ahLst/>
              <a:cxnLst/>
              <a:rect r="r" b="b" t="t" l="l"/>
              <a:pathLst>
                <a:path h="6931650" w="7087898">
                  <a:moveTo>
                    <a:pt x="0" y="0"/>
                  </a:moveTo>
                  <a:lnTo>
                    <a:pt x="7087898" y="0"/>
                  </a:lnTo>
                  <a:lnTo>
                    <a:pt x="7087898" y="6931650"/>
                  </a:lnTo>
                  <a:lnTo>
                    <a:pt x="0" y="6931650"/>
                  </a:lnTo>
                  <a:lnTo>
                    <a:pt x="0" y="0"/>
                  </a:lnTo>
                  <a:close/>
                </a:path>
              </a:pathLst>
            </a:custGeom>
            <a:blipFill>
              <a:blip r:embed="rId11"/>
              <a:stretch>
                <a:fillRect l="-35900" t="-208" r="-11099" b="0"/>
              </a:stretch>
            </a:blipFill>
          </p:spPr>
        </p:sp>
        <p:sp>
          <p:nvSpPr>
            <p:cNvPr name="Freeform 16" id="16"/>
            <p:cNvSpPr/>
            <p:nvPr/>
          </p:nvSpPr>
          <p:spPr>
            <a:xfrm flipH="false" flipV="false" rot="0">
              <a:off x="8292704" y="0"/>
              <a:ext cx="6028376" cy="8413673"/>
            </a:xfrm>
            <a:custGeom>
              <a:avLst/>
              <a:gdLst/>
              <a:ahLst/>
              <a:cxnLst/>
              <a:rect r="r" b="b" t="t" l="l"/>
              <a:pathLst>
                <a:path h="8413673" w="6028376">
                  <a:moveTo>
                    <a:pt x="0" y="0"/>
                  </a:moveTo>
                  <a:lnTo>
                    <a:pt x="6028377" y="0"/>
                  </a:lnTo>
                  <a:lnTo>
                    <a:pt x="6028377" y="8413673"/>
                  </a:lnTo>
                  <a:lnTo>
                    <a:pt x="0" y="8413673"/>
                  </a:lnTo>
                  <a:lnTo>
                    <a:pt x="0" y="0"/>
                  </a:lnTo>
                  <a:close/>
                </a:path>
              </a:pathLst>
            </a:custGeom>
            <a:blipFill>
              <a:blip r:embed="rId12"/>
              <a:stretch>
                <a:fillRect l="-6045" t="0" r="-9656" b="-10650"/>
              </a:stretch>
            </a:blipFill>
          </p:spPr>
        </p:sp>
        <p:sp>
          <p:nvSpPr>
            <p:cNvPr name="Freeform 17" id="17"/>
            <p:cNvSpPr/>
            <p:nvPr/>
          </p:nvSpPr>
          <p:spPr>
            <a:xfrm flipH="false" flipV="false" rot="0">
              <a:off x="5590171" y="681478"/>
              <a:ext cx="5405066" cy="6355592"/>
            </a:xfrm>
            <a:custGeom>
              <a:avLst/>
              <a:gdLst/>
              <a:ahLst/>
              <a:cxnLst/>
              <a:rect r="r" b="b" t="t" l="l"/>
              <a:pathLst>
                <a:path h="6355592" w="5405066">
                  <a:moveTo>
                    <a:pt x="0" y="0"/>
                  </a:moveTo>
                  <a:lnTo>
                    <a:pt x="5405066" y="0"/>
                  </a:lnTo>
                  <a:lnTo>
                    <a:pt x="5405066" y="6355591"/>
                  </a:lnTo>
                  <a:lnTo>
                    <a:pt x="0" y="6355591"/>
                  </a:lnTo>
                  <a:lnTo>
                    <a:pt x="0" y="0"/>
                  </a:lnTo>
                  <a:close/>
                </a:path>
              </a:pathLst>
            </a:custGeom>
            <a:blipFill>
              <a:blip r:embed="rId13"/>
              <a:stretch>
                <a:fillRect l="0" t="-5662" r="-30624" b="-42455"/>
              </a:stretch>
            </a:blipFill>
          </p:spPr>
        </p:sp>
      </p:grpSp>
      <p:grpSp>
        <p:nvGrpSpPr>
          <p:cNvPr name="Group 18" id="18"/>
          <p:cNvGrpSpPr/>
          <p:nvPr/>
        </p:nvGrpSpPr>
        <p:grpSpPr>
          <a:xfrm rot="0">
            <a:off x="0" y="15168102"/>
            <a:ext cx="36576000" cy="5405898"/>
            <a:chOff x="0" y="0"/>
            <a:chExt cx="13108013" cy="1937352"/>
          </a:xfrm>
        </p:grpSpPr>
        <p:sp>
          <p:nvSpPr>
            <p:cNvPr name="Freeform 19" id="19"/>
            <p:cNvSpPr/>
            <p:nvPr/>
          </p:nvSpPr>
          <p:spPr>
            <a:xfrm flipH="false" flipV="false" rot="0">
              <a:off x="0" y="0"/>
              <a:ext cx="13108012" cy="1937352"/>
            </a:xfrm>
            <a:custGeom>
              <a:avLst/>
              <a:gdLst/>
              <a:ahLst/>
              <a:cxnLst/>
              <a:rect r="r" b="b" t="t" l="l"/>
              <a:pathLst>
                <a:path h="1937352" w="13108012">
                  <a:moveTo>
                    <a:pt x="0" y="0"/>
                  </a:moveTo>
                  <a:lnTo>
                    <a:pt x="13108012" y="0"/>
                  </a:lnTo>
                  <a:lnTo>
                    <a:pt x="13108012" y="1937352"/>
                  </a:lnTo>
                  <a:lnTo>
                    <a:pt x="0" y="1937352"/>
                  </a:lnTo>
                  <a:close/>
                </a:path>
              </a:pathLst>
            </a:custGeom>
            <a:solidFill>
              <a:srgbClr val="2086C8"/>
            </a:solidFill>
          </p:spPr>
        </p:sp>
        <p:sp>
          <p:nvSpPr>
            <p:cNvPr name="TextBox 20" id="20"/>
            <p:cNvSpPr txBox="true"/>
            <p:nvPr/>
          </p:nvSpPr>
          <p:spPr>
            <a:xfrm>
              <a:off x="0" y="28575"/>
              <a:ext cx="13108013" cy="1908777"/>
            </a:xfrm>
            <a:prstGeom prst="rect">
              <a:avLst/>
            </a:prstGeom>
          </p:spPr>
          <p:txBody>
            <a:bodyPr anchor="ctr" rtlCol="false" tIns="50800" lIns="50800" bIns="50800" rIns="50800"/>
            <a:lstStyle/>
            <a:p>
              <a:pPr algn="ctr">
                <a:lnSpc>
                  <a:spcPts val="1700"/>
                </a:lnSpc>
              </a:pPr>
            </a:p>
          </p:txBody>
        </p:sp>
      </p:grpSp>
      <p:sp>
        <p:nvSpPr>
          <p:cNvPr name="TextBox 21" id="21"/>
          <p:cNvSpPr txBox="true"/>
          <p:nvPr/>
        </p:nvSpPr>
        <p:spPr>
          <a:xfrm rot="0">
            <a:off x="639495" y="17668899"/>
            <a:ext cx="35297010" cy="2591434"/>
          </a:xfrm>
          <a:prstGeom prst="rect">
            <a:avLst/>
          </a:prstGeom>
        </p:spPr>
        <p:txBody>
          <a:bodyPr anchor="t" rtlCol="false" tIns="0" lIns="0" bIns="0" rIns="0">
            <a:spAutoFit/>
          </a:bodyPr>
          <a:lstStyle/>
          <a:p>
            <a:pPr algn="l">
              <a:lnSpc>
                <a:spcPts val="3399"/>
              </a:lnSpc>
              <a:spcBef>
                <a:spcPct val="0"/>
              </a:spcBef>
            </a:pPr>
            <a:r>
              <a:rPr lang="en-US" sz="3399" spc="169">
                <a:solidFill>
                  <a:srgbClr val="FFFFFF"/>
                </a:solidFill>
                <a:latin typeface="Bree Serif"/>
                <a:ea typeface="Bree Serif"/>
                <a:cs typeface="Bree Serif"/>
                <a:sym typeface="Bree Serif"/>
              </a:rPr>
              <a:t>C</a:t>
            </a:r>
            <a:r>
              <a:rPr lang="en-US" sz="3399" spc="169">
                <a:solidFill>
                  <a:srgbClr val="FFFFFF"/>
                </a:solidFill>
                <a:latin typeface="Bree Serif"/>
                <a:ea typeface="Bree Serif"/>
                <a:cs typeface="Bree Serif"/>
                <a:sym typeface="Bree Serif"/>
              </a:rPr>
              <a:t>alls to the Helpline cost no more than calls to UK numbers starting 01 and 02 and will be part of any inclusive minutes that apply to your provider and call package. </a:t>
            </a:r>
          </a:p>
          <a:p>
            <a:pPr algn="l">
              <a:lnSpc>
                <a:spcPts val="3399"/>
              </a:lnSpc>
              <a:spcBef>
                <a:spcPct val="0"/>
              </a:spcBef>
            </a:pPr>
            <a:r>
              <a:rPr lang="en-US" sz="3399" spc="169">
                <a:solidFill>
                  <a:srgbClr val="FFFFFF"/>
                </a:solidFill>
                <a:latin typeface="Bree Serif"/>
                <a:ea typeface="Bree Serif"/>
                <a:cs typeface="Bree Serif"/>
                <a:sym typeface="Bree Serif"/>
              </a:rPr>
              <a:t>The National Breastfeeding Helpline is provided by the Breastfeeding Network (a registered Charity regulated by the Scottish Charity Regulator (OSCR), Scottish Charity number SC027007) and the Association of Breastfeeding Mothers (registered charity in England and Wales no. 280537), and funded by the Department for Health and Social Care and The Scottish Government. The Breastfeeding Network is a Company Limited by Guarantee Registered in Scotland Company Number 330639.</a:t>
            </a:r>
          </a:p>
          <a:p>
            <a:pPr algn="ctr">
              <a:lnSpc>
                <a:spcPts val="3399"/>
              </a:lnSpc>
              <a:spcBef>
                <a:spcPct val="0"/>
              </a:spcBef>
            </a:pPr>
          </a:p>
        </p:txBody>
      </p:sp>
      <p:sp>
        <p:nvSpPr>
          <p:cNvPr name="TextBox 22" id="22"/>
          <p:cNvSpPr txBox="true"/>
          <p:nvPr/>
        </p:nvSpPr>
        <p:spPr>
          <a:xfrm rot="0">
            <a:off x="9071616" y="16104175"/>
            <a:ext cx="18432768" cy="460374"/>
          </a:xfrm>
          <a:prstGeom prst="rect">
            <a:avLst/>
          </a:prstGeom>
        </p:spPr>
        <p:txBody>
          <a:bodyPr anchor="t" rtlCol="false" tIns="0" lIns="0" bIns="0" rIns="0">
            <a:spAutoFit/>
          </a:bodyPr>
          <a:lstStyle/>
          <a:p>
            <a:pPr algn="ctr">
              <a:lnSpc>
                <a:spcPts val="3499"/>
              </a:lnSpc>
              <a:spcBef>
                <a:spcPct val="0"/>
              </a:spcBef>
            </a:pPr>
            <a:r>
              <a:rPr lang="en-US" sz="3499">
                <a:solidFill>
                  <a:srgbClr val="FFFFFF"/>
                </a:solidFill>
                <a:latin typeface="Bree Serif"/>
                <a:ea typeface="Bree Serif"/>
                <a:cs typeface="Bree Serif"/>
                <a:sym typeface="Bree Serif"/>
              </a:rPr>
              <a:t>F</a:t>
            </a:r>
            <a:r>
              <a:rPr lang="en-US" sz="3499">
                <a:solidFill>
                  <a:srgbClr val="FFFFFF"/>
                </a:solidFill>
                <a:latin typeface="Bree Serif"/>
                <a:ea typeface="Bree Serif"/>
                <a:cs typeface="Bree Serif"/>
                <a:sym typeface="Bree Serif"/>
              </a:rPr>
              <a:t>unded by the Department for Health and Social Care and The Scottish Government</a:t>
            </a:r>
          </a:p>
        </p:txBody>
      </p:sp>
      <p:sp>
        <p:nvSpPr>
          <p:cNvPr name="Freeform 23" id="23"/>
          <p:cNvSpPr/>
          <p:nvPr/>
        </p:nvSpPr>
        <p:spPr>
          <a:xfrm flipH="false" flipV="false" rot="0">
            <a:off x="639495" y="15485866"/>
            <a:ext cx="3660626" cy="1738797"/>
          </a:xfrm>
          <a:custGeom>
            <a:avLst/>
            <a:gdLst/>
            <a:ahLst/>
            <a:cxnLst/>
            <a:rect r="r" b="b" t="t" l="l"/>
            <a:pathLst>
              <a:path h="1738797" w="3660626">
                <a:moveTo>
                  <a:pt x="0" y="0"/>
                </a:moveTo>
                <a:lnTo>
                  <a:pt x="3660626" y="0"/>
                </a:lnTo>
                <a:lnTo>
                  <a:pt x="3660626" y="1738797"/>
                </a:lnTo>
                <a:lnTo>
                  <a:pt x="0" y="1738797"/>
                </a:lnTo>
                <a:lnTo>
                  <a:pt x="0" y="0"/>
                </a:lnTo>
                <a:close/>
              </a:path>
            </a:pathLst>
          </a:custGeom>
          <a:blipFill>
            <a:blip r:embed="rId14"/>
            <a:stretch>
              <a:fillRect l="0" t="0" r="0" b="0"/>
            </a:stretch>
          </a:blipFill>
        </p:spPr>
      </p:sp>
      <p:sp>
        <p:nvSpPr>
          <p:cNvPr name="Freeform 24" id="24"/>
          <p:cNvSpPr/>
          <p:nvPr/>
        </p:nvSpPr>
        <p:spPr>
          <a:xfrm flipH="false" flipV="false" rot="0">
            <a:off x="30265832" y="15485866"/>
            <a:ext cx="5670673" cy="1630319"/>
          </a:xfrm>
          <a:custGeom>
            <a:avLst/>
            <a:gdLst/>
            <a:ahLst/>
            <a:cxnLst/>
            <a:rect r="r" b="b" t="t" l="l"/>
            <a:pathLst>
              <a:path h="1630319" w="5670673">
                <a:moveTo>
                  <a:pt x="0" y="0"/>
                </a:moveTo>
                <a:lnTo>
                  <a:pt x="5670673" y="0"/>
                </a:lnTo>
                <a:lnTo>
                  <a:pt x="5670673" y="1630318"/>
                </a:lnTo>
                <a:lnTo>
                  <a:pt x="0" y="1630318"/>
                </a:lnTo>
                <a:lnTo>
                  <a:pt x="0" y="0"/>
                </a:lnTo>
                <a:close/>
              </a:path>
            </a:pathLst>
          </a:custGeom>
          <a:blipFill>
            <a:blip r:embed="rId15"/>
            <a:stretch>
              <a:fillRect l="0" t="0" r="0" b="0"/>
            </a:stretch>
          </a:blipFill>
        </p:spPr>
      </p:sp>
      <p:sp>
        <p:nvSpPr>
          <p:cNvPr name="Freeform 25" id="25"/>
          <p:cNvSpPr/>
          <p:nvPr/>
        </p:nvSpPr>
        <p:spPr>
          <a:xfrm flipH="false" flipV="false" rot="0">
            <a:off x="26013064" y="1861640"/>
            <a:ext cx="8505536" cy="4624885"/>
          </a:xfrm>
          <a:custGeom>
            <a:avLst/>
            <a:gdLst/>
            <a:ahLst/>
            <a:cxnLst/>
            <a:rect r="r" b="b" t="t" l="l"/>
            <a:pathLst>
              <a:path h="4624885" w="8505536">
                <a:moveTo>
                  <a:pt x="0" y="0"/>
                </a:moveTo>
                <a:lnTo>
                  <a:pt x="8505536" y="0"/>
                </a:lnTo>
                <a:lnTo>
                  <a:pt x="8505536" y="4624885"/>
                </a:lnTo>
                <a:lnTo>
                  <a:pt x="0" y="4624885"/>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DAGqCypzbwU</dc:identifier>
  <dcterms:modified xsi:type="dcterms:W3CDTF">2011-08-01T06:04:30Z</dcterms:modified>
  <cp:revision>1</cp:revision>
  <dc:title>NBH 24/7 Waiting Room with Quotes</dc:title>
</cp:coreProperties>
</file>